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5"/>
  </p:notesMasterIdLst>
  <p:handoutMasterIdLst>
    <p:handoutMasterId r:id="rId56"/>
  </p:handoutMasterIdLst>
  <p:sldIdLst>
    <p:sldId id="470" r:id="rId2"/>
    <p:sldId id="2354" r:id="rId3"/>
    <p:sldId id="2157" r:id="rId4"/>
    <p:sldId id="2355" r:id="rId5"/>
    <p:sldId id="2356" r:id="rId6"/>
    <p:sldId id="2357" r:id="rId7"/>
    <p:sldId id="2358" r:id="rId8"/>
    <p:sldId id="2359" r:id="rId9"/>
    <p:sldId id="2360" r:id="rId10"/>
    <p:sldId id="2361" r:id="rId11"/>
    <p:sldId id="2362" r:id="rId12"/>
    <p:sldId id="2363" r:id="rId13"/>
    <p:sldId id="2364" r:id="rId14"/>
    <p:sldId id="2365" r:id="rId15"/>
    <p:sldId id="2366" r:id="rId16"/>
    <p:sldId id="2229" r:id="rId17"/>
    <p:sldId id="2367" r:id="rId18"/>
    <p:sldId id="2368" r:id="rId19"/>
    <p:sldId id="2369" r:id="rId20"/>
    <p:sldId id="2370" r:id="rId21"/>
    <p:sldId id="2371" r:id="rId22"/>
    <p:sldId id="2372" r:id="rId23"/>
    <p:sldId id="2373" r:id="rId24"/>
    <p:sldId id="2374" r:id="rId25"/>
    <p:sldId id="2375" r:id="rId26"/>
    <p:sldId id="2376" r:id="rId27"/>
    <p:sldId id="2377" r:id="rId28"/>
    <p:sldId id="2378" r:id="rId29"/>
    <p:sldId id="2379" r:id="rId30"/>
    <p:sldId id="2380" r:id="rId31"/>
    <p:sldId id="2381" r:id="rId32"/>
    <p:sldId id="2382" r:id="rId33"/>
    <p:sldId id="2383" r:id="rId34"/>
    <p:sldId id="2384" r:id="rId35"/>
    <p:sldId id="2385" r:id="rId36"/>
    <p:sldId id="2386" r:id="rId37"/>
    <p:sldId id="2387" r:id="rId38"/>
    <p:sldId id="2339" r:id="rId39"/>
    <p:sldId id="2328" r:id="rId40"/>
    <p:sldId id="2388" r:id="rId41"/>
    <p:sldId id="2389" r:id="rId42"/>
    <p:sldId id="2390" r:id="rId43"/>
    <p:sldId id="2391" r:id="rId44"/>
    <p:sldId id="2392" r:id="rId45"/>
    <p:sldId id="2393" r:id="rId46"/>
    <p:sldId id="2394" r:id="rId47"/>
    <p:sldId id="2395" r:id="rId48"/>
    <p:sldId id="2396" r:id="rId49"/>
    <p:sldId id="2397" r:id="rId50"/>
    <p:sldId id="2398" r:id="rId51"/>
    <p:sldId id="2399" r:id="rId52"/>
    <p:sldId id="2400" r:id="rId53"/>
    <p:sldId id="474"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25C7495-FD68-4A9D-90DD-C9D506824F00}">
          <p14:sldIdLst>
            <p14:sldId id="470"/>
            <p14:sldId id="2354"/>
            <p14:sldId id="2157"/>
            <p14:sldId id="2355"/>
            <p14:sldId id="2356"/>
            <p14:sldId id="2357"/>
            <p14:sldId id="2358"/>
            <p14:sldId id="2359"/>
            <p14:sldId id="2360"/>
            <p14:sldId id="2361"/>
            <p14:sldId id="2362"/>
            <p14:sldId id="2363"/>
            <p14:sldId id="2364"/>
            <p14:sldId id="2365"/>
            <p14:sldId id="2366"/>
            <p14:sldId id="2229"/>
            <p14:sldId id="2367"/>
            <p14:sldId id="2368"/>
            <p14:sldId id="2369"/>
            <p14:sldId id="2370"/>
            <p14:sldId id="2371"/>
            <p14:sldId id="2372"/>
            <p14:sldId id="2373"/>
            <p14:sldId id="2374"/>
            <p14:sldId id="2375"/>
            <p14:sldId id="2376"/>
            <p14:sldId id="2377"/>
            <p14:sldId id="2378"/>
            <p14:sldId id="2379"/>
            <p14:sldId id="2380"/>
            <p14:sldId id="2381"/>
            <p14:sldId id="2382"/>
            <p14:sldId id="2383"/>
            <p14:sldId id="2384"/>
            <p14:sldId id="2385"/>
            <p14:sldId id="2386"/>
            <p14:sldId id="2387"/>
            <p14:sldId id="2339"/>
            <p14:sldId id="2328"/>
            <p14:sldId id="2388"/>
            <p14:sldId id="2389"/>
            <p14:sldId id="2390"/>
            <p14:sldId id="2391"/>
            <p14:sldId id="2392"/>
            <p14:sldId id="2393"/>
            <p14:sldId id="2394"/>
            <p14:sldId id="2395"/>
            <p14:sldId id="2396"/>
            <p14:sldId id="2397"/>
            <p14:sldId id="2398"/>
            <p14:sldId id="2399"/>
            <p14:sldId id="2400"/>
            <p14:sldId id="4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B85"/>
    <a:srgbClr val="FFE285"/>
    <a:srgbClr val="8FDAFF"/>
    <a:srgbClr val="DAE3F3"/>
    <a:srgbClr val="C5ECFF"/>
    <a:srgbClr val="FEFDC0"/>
    <a:srgbClr val="ED7D31"/>
    <a:srgbClr val="E1FFE0"/>
    <a:srgbClr val="C9FAFF"/>
    <a:srgbClr val="D3B5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95" autoAdjust="0"/>
    <p:restoredTop sz="95220" autoAdjust="0"/>
  </p:normalViewPr>
  <p:slideViewPr>
    <p:cSldViewPr snapToGrid="0" showGuides="1">
      <p:cViewPr>
        <p:scale>
          <a:sx n="75" d="100"/>
          <a:sy n="75" d="100"/>
        </p:scale>
        <p:origin x="2016" y="654"/>
      </p:cViewPr>
      <p:guideLst>
        <p:guide orient="horz" pos="2160"/>
        <p:guide pos="3840"/>
      </p:guideLst>
    </p:cSldViewPr>
  </p:slideViewPr>
  <p:outlineViewPr>
    <p:cViewPr>
      <p:scale>
        <a:sx n="33" d="100"/>
        <a:sy n="33" d="100"/>
      </p:scale>
      <p:origin x="0" y="-483"/>
    </p:cViewPr>
  </p:outlineViewPr>
  <p:notesTextViewPr>
    <p:cViewPr>
      <p:scale>
        <a:sx n="3" d="2"/>
        <a:sy n="3" d="2"/>
      </p:scale>
      <p:origin x="0" y="0"/>
    </p:cViewPr>
  </p:notesTextViewPr>
  <p:sorterViewPr>
    <p:cViewPr varScale="1">
      <p:scale>
        <a:sx n="100" d="100"/>
        <a:sy n="100" d="100"/>
      </p:scale>
      <p:origin x="0" y="-432"/>
    </p:cViewPr>
  </p:sorterViewPr>
  <p:notesViewPr>
    <p:cSldViewPr snapToGrid="0" showGuides="1">
      <p:cViewPr varScale="1">
        <p:scale>
          <a:sx n="75" d="100"/>
          <a:sy n="75" d="100"/>
        </p:scale>
        <p:origin x="2766" y="5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F477530-172D-4CC0-BBDB-3FF5580417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368F832-9C4A-49FA-9B88-713E0DB56A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46FF24-17B3-4FD8-BEA6-C9D94C0B0843}" type="datetimeFigureOut">
              <a:rPr lang="zh-CN" altLang="en-US" smtClean="0"/>
              <a:t>2023/5/30</a:t>
            </a:fld>
            <a:endParaRPr lang="zh-CN" altLang="en-US"/>
          </a:p>
        </p:txBody>
      </p:sp>
      <p:sp>
        <p:nvSpPr>
          <p:cNvPr id="4" name="页脚占位符 3">
            <a:extLst>
              <a:ext uri="{FF2B5EF4-FFF2-40B4-BE49-F238E27FC236}">
                <a16:creationId xmlns:a16="http://schemas.microsoft.com/office/drawing/2014/main" id="{57563E93-0124-470A-8A3C-2E9F6ED0B9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1590761-72F6-457C-B2E7-320DFEE28B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35C36A-E5F5-47FB-8BB2-703910B19313}" type="slidenum">
              <a:rPr lang="zh-CN" altLang="en-US" smtClean="0"/>
              <a:t>‹#›</a:t>
            </a:fld>
            <a:endParaRPr lang="zh-CN" altLang="en-US"/>
          </a:p>
        </p:txBody>
      </p:sp>
    </p:spTree>
    <p:extLst>
      <p:ext uri="{BB962C8B-B14F-4D97-AF65-F5344CB8AC3E}">
        <p14:creationId xmlns:p14="http://schemas.microsoft.com/office/powerpoint/2010/main" val="31784332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FFF7A3-DDE4-4C5A-8FE5-1608B001EAFC}" type="datetimeFigureOut">
              <a:rPr lang="zh-CN" altLang="en-US" smtClean="0"/>
              <a:t>2023/5/30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142FFA-2D5E-4781-ACCB-EF8620DBA8A9}" type="slidenum">
              <a:rPr lang="zh-CN" altLang="en-US" smtClean="0"/>
              <a:t>‹#›</a:t>
            </a:fld>
            <a:endParaRPr lang="zh-CN" altLang="en-US"/>
          </a:p>
        </p:txBody>
      </p:sp>
    </p:spTree>
    <p:extLst>
      <p:ext uri="{BB962C8B-B14F-4D97-AF65-F5344CB8AC3E}">
        <p14:creationId xmlns:p14="http://schemas.microsoft.com/office/powerpoint/2010/main" val="351343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1</a:t>
            </a:fld>
            <a:endParaRPr lang="zh-CN" altLang="en-US"/>
          </a:p>
        </p:txBody>
      </p:sp>
    </p:spTree>
    <p:extLst>
      <p:ext uri="{BB962C8B-B14F-4D97-AF65-F5344CB8AC3E}">
        <p14:creationId xmlns:p14="http://schemas.microsoft.com/office/powerpoint/2010/main" val="180332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17</a:t>
            </a:fld>
            <a:endParaRPr lang="zh-CN" altLang="en-US"/>
          </a:p>
        </p:txBody>
      </p:sp>
    </p:spTree>
    <p:extLst>
      <p:ext uri="{BB962C8B-B14F-4D97-AF65-F5344CB8AC3E}">
        <p14:creationId xmlns:p14="http://schemas.microsoft.com/office/powerpoint/2010/main" val="4006050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18</a:t>
            </a:fld>
            <a:endParaRPr lang="zh-CN" altLang="en-US"/>
          </a:p>
        </p:txBody>
      </p:sp>
    </p:spTree>
    <p:extLst>
      <p:ext uri="{BB962C8B-B14F-4D97-AF65-F5344CB8AC3E}">
        <p14:creationId xmlns:p14="http://schemas.microsoft.com/office/powerpoint/2010/main" val="1900872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142FFA-2D5E-4781-ACCB-EF8620DBA8A9}" type="slidenum">
              <a:rPr lang="zh-CN" altLang="en-US" smtClean="0"/>
              <a:t>21</a:t>
            </a:fld>
            <a:endParaRPr lang="zh-CN" altLang="en-US"/>
          </a:p>
        </p:txBody>
      </p:sp>
    </p:spTree>
    <p:extLst>
      <p:ext uri="{BB962C8B-B14F-4D97-AF65-F5344CB8AC3E}">
        <p14:creationId xmlns:p14="http://schemas.microsoft.com/office/powerpoint/2010/main" val="2603082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23</a:t>
            </a:fld>
            <a:endParaRPr lang="zh-CN" altLang="en-US"/>
          </a:p>
        </p:txBody>
      </p:sp>
    </p:spTree>
    <p:extLst>
      <p:ext uri="{BB962C8B-B14F-4D97-AF65-F5344CB8AC3E}">
        <p14:creationId xmlns:p14="http://schemas.microsoft.com/office/powerpoint/2010/main" val="3979544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24</a:t>
            </a:fld>
            <a:endParaRPr lang="zh-CN" altLang="en-US"/>
          </a:p>
        </p:txBody>
      </p:sp>
    </p:spTree>
    <p:extLst>
      <p:ext uri="{BB962C8B-B14F-4D97-AF65-F5344CB8AC3E}">
        <p14:creationId xmlns:p14="http://schemas.microsoft.com/office/powerpoint/2010/main" val="1478831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25</a:t>
            </a:fld>
            <a:endParaRPr lang="zh-CN" altLang="en-US"/>
          </a:p>
        </p:txBody>
      </p:sp>
    </p:spTree>
    <p:extLst>
      <p:ext uri="{BB962C8B-B14F-4D97-AF65-F5344CB8AC3E}">
        <p14:creationId xmlns:p14="http://schemas.microsoft.com/office/powerpoint/2010/main" val="3148890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26</a:t>
            </a:fld>
            <a:endParaRPr lang="zh-CN" altLang="en-US"/>
          </a:p>
        </p:txBody>
      </p:sp>
    </p:spTree>
    <p:extLst>
      <p:ext uri="{BB962C8B-B14F-4D97-AF65-F5344CB8AC3E}">
        <p14:creationId xmlns:p14="http://schemas.microsoft.com/office/powerpoint/2010/main" val="1905991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27</a:t>
            </a:fld>
            <a:endParaRPr lang="zh-CN" altLang="en-US"/>
          </a:p>
        </p:txBody>
      </p:sp>
    </p:spTree>
    <p:extLst>
      <p:ext uri="{BB962C8B-B14F-4D97-AF65-F5344CB8AC3E}">
        <p14:creationId xmlns:p14="http://schemas.microsoft.com/office/powerpoint/2010/main" val="3719281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28</a:t>
            </a:fld>
            <a:endParaRPr lang="zh-CN" altLang="en-US"/>
          </a:p>
        </p:txBody>
      </p:sp>
    </p:spTree>
    <p:extLst>
      <p:ext uri="{BB962C8B-B14F-4D97-AF65-F5344CB8AC3E}">
        <p14:creationId xmlns:p14="http://schemas.microsoft.com/office/powerpoint/2010/main" val="1544950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29</a:t>
            </a:fld>
            <a:endParaRPr lang="zh-CN" altLang="en-US"/>
          </a:p>
        </p:txBody>
      </p:sp>
    </p:spTree>
    <p:extLst>
      <p:ext uri="{BB962C8B-B14F-4D97-AF65-F5344CB8AC3E}">
        <p14:creationId xmlns:p14="http://schemas.microsoft.com/office/powerpoint/2010/main" val="3539245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3</a:t>
            </a:fld>
            <a:endParaRPr lang="zh-CN" altLang="en-US"/>
          </a:p>
        </p:txBody>
      </p:sp>
    </p:spTree>
    <p:extLst>
      <p:ext uri="{BB962C8B-B14F-4D97-AF65-F5344CB8AC3E}">
        <p14:creationId xmlns:p14="http://schemas.microsoft.com/office/powerpoint/2010/main" val="177513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30</a:t>
            </a:fld>
            <a:endParaRPr lang="zh-CN" altLang="en-US"/>
          </a:p>
        </p:txBody>
      </p:sp>
    </p:spTree>
    <p:extLst>
      <p:ext uri="{BB962C8B-B14F-4D97-AF65-F5344CB8AC3E}">
        <p14:creationId xmlns:p14="http://schemas.microsoft.com/office/powerpoint/2010/main" val="1115327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38</a:t>
            </a:fld>
            <a:endParaRPr lang="zh-CN" altLang="en-US"/>
          </a:p>
        </p:txBody>
      </p:sp>
    </p:spTree>
    <p:extLst>
      <p:ext uri="{BB962C8B-B14F-4D97-AF65-F5344CB8AC3E}">
        <p14:creationId xmlns:p14="http://schemas.microsoft.com/office/powerpoint/2010/main" val="100235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53</a:t>
            </a:fld>
            <a:endParaRPr lang="zh-CN" altLang="en-US"/>
          </a:p>
        </p:txBody>
      </p:sp>
    </p:spTree>
    <p:extLst>
      <p:ext uri="{BB962C8B-B14F-4D97-AF65-F5344CB8AC3E}">
        <p14:creationId xmlns:p14="http://schemas.microsoft.com/office/powerpoint/2010/main" val="2132549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4</a:t>
            </a:fld>
            <a:endParaRPr lang="zh-CN" altLang="en-US"/>
          </a:p>
        </p:txBody>
      </p:sp>
    </p:spTree>
    <p:extLst>
      <p:ext uri="{BB962C8B-B14F-4D97-AF65-F5344CB8AC3E}">
        <p14:creationId xmlns:p14="http://schemas.microsoft.com/office/powerpoint/2010/main" val="508392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5</a:t>
            </a:fld>
            <a:endParaRPr lang="zh-CN" altLang="en-US"/>
          </a:p>
        </p:txBody>
      </p:sp>
    </p:spTree>
    <p:extLst>
      <p:ext uri="{BB962C8B-B14F-4D97-AF65-F5344CB8AC3E}">
        <p14:creationId xmlns:p14="http://schemas.microsoft.com/office/powerpoint/2010/main" val="1700462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6</a:t>
            </a:fld>
            <a:endParaRPr lang="zh-CN" altLang="en-US"/>
          </a:p>
        </p:txBody>
      </p:sp>
    </p:spTree>
    <p:extLst>
      <p:ext uri="{BB962C8B-B14F-4D97-AF65-F5344CB8AC3E}">
        <p14:creationId xmlns:p14="http://schemas.microsoft.com/office/powerpoint/2010/main" val="3460414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7</a:t>
            </a:fld>
            <a:endParaRPr lang="zh-CN" altLang="en-US"/>
          </a:p>
        </p:txBody>
      </p:sp>
    </p:spTree>
    <p:extLst>
      <p:ext uri="{BB962C8B-B14F-4D97-AF65-F5344CB8AC3E}">
        <p14:creationId xmlns:p14="http://schemas.microsoft.com/office/powerpoint/2010/main" val="858087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8</a:t>
            </a:fld>
            <a:endParaRPr lang="zh-CN" altLang="en-US"/>
          </a:p>
        </p:txBody>
      </p:sp>
    </p:spTree>
    <p:extLst>
      <p:ext uri="{BB962C8B-B14F-4D97-AF65-F5344CB8AC3E}">
        <p14:creationId xmlns:p14="http://schemas.microsoft.com/office/powerpoint/2010/main" val="244362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10</a:t>
            </a:fld>
            <a:endParaRPr lang="zh-CN" altLang="en-US"/>
          </a:p>
        </p:txBody>
      </p:sp>
    </p:spTree>
    <p:extLst>
      <p:ext uri="{BB962C8B-B14F-4D97-AF65-F5344CB8AC3E}">
        <p14:creationId xmlns:p14="http://schemas.microsoft.com/office/powerpoint/2010/main" val="2406556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16</a:t>
            </a:fld>
            <a:endParaRPr lang="zh-CN" altLang="en-US"/>
          </a:p>
        </p:txBody>
      </p:sp>
    </p:spTree>
    <p:extLst>
      <p:ext uri="{BB962C8B-B14F-4D97-AF65-F5344CB8AC3E}">
        <p14:creationId xmlns:p14="http://schemas.microsoft.com/office/powerpoint/2010/main" val="4133400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BF0BB43-4A8F-4857-A536-BBE84761EE2A}"/>
              </a:ext>
            </a:extLst>
          </p:cNvPr>
          <p:cNvSpPr/>
          <p:nvPr userDrawn="1"/>
        </p:nvSpPr>
        <p:spPr>
          <a:xfrm>
            <a:off x="0" y="0"/>
            <a:ext cx="12192000" cy="3060700"/>
          </a:xfrm>
          <a:prstGeom prst="rect">
            <a:avLst/>
          </a:prstGeom>
          <a:solidFill>
            <a:srgbClr val="00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3B379B4A-0D3C-4088-8641-FE0748FB9FA4}"/>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514505" y="523097"/>
            <a:ext cx="11167302" cy="5921964"/>
          </a:xfrm>
          <a:prstGeom prst="rect">
            <a:avLst/>
          </a:prstGeom>
        </p:spPr>
      </p:pic>
      <p:sp>
        <p:nvSpPr>
          <p:cNvPr id="12" name="矩形 11">
            <a:extLst>
              <a:ext uri="{FF2B5EF4-FFF2-40B4-BE49-F238E27FC236}">
                <a16:creationId xmlns:a16="http://schemas.microsoft.com/office/drawing/2014/main" id="{88476AFA-9111-4D28-A55C-6B7EF6BB5BE9}"/>
              </a:ext>
            </a:extLst>
          </p:cNvPr>
          <p:cNvSpPr>
            <a:spLocks noChangeAspect="1"/>
          </p:cNvSpPr>
          <p:nvPr userDrawn="1"/>
        </p:nvSpPr>
        <p:spPr>
          <a:xfrm>
            <a:off x="510193" y="523097"/>
            <a:ext cx="11175939" cy="5923085"/>
          </a:xfrm>
          <a:prstGeom prst="rect">
            <a:avLst/>
          </a:prstGeom>
          <a:solidFill>
            <a:schemeClr val="bg1">
              <a:alpha val="90000"/>
            </a:schemeClr>
          </a:solidFill>
          <a:ln>
            <a:noFill/>
          </a:ln>
          <a:effectLst>
            <a:outerShdw blurRad="1905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5B995917-7990-4AA9-8452-081392F52587}"/>
              </a:ext>
            </a:extLst>
          </p:cNvPr>
          <p:cNvSpPr>
            <a:spLocks noGrp="1"/>
          </p:cNvSpPr>
          <p:nvPr>
            <p:ph type="ctrTitle"/>
          </p:nvPr>
        </p:nvSpPr>
        <p:spPr>
          <a:xfrm>
            <a:off x="1524000" y="2159000"/>
            <a:ext cx="9144000" cy="1899091"/>
          </a:xfrm>
        </p:spPr>
        <p:txBody>
          <a:bodyPr anchor="ctr">
            <a:normAutofit/>
          </a:bodyPr>
          <a:lstStyle>
            <a:lvl1pPr algn="ctr">
              <a:lnSpc>
                <a:spcPct val="125000"/>
              </a:lnSpc>
              <a:spcBef>
                <a:spcPts val="0"/>
              </a:spcBef>
              <a:spcAft>
                <a:spcPts val="0"/>
              </a:spcAft>
              <a:defRPr sz="4000" b="1">
                <a:solidFill>
                  <a:srgbClr val="003778"/>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FFE2C79B-F95A-4665-BF15-71CCE46A20FF}"/>
              </a:ext>
            </a:extLst>
          </p:cNvPr>
          <p:cNvSpPr>
            <a:spLocks noGrp="1"/>
          </p:cNvSpPr>
          <p:nvPr>
            <p:ph type="subTitle" idx="1"/>
          </p:nvPr>
        </p:nvSpPr>
        <p:spPr>
          <a:xfrm>
            <a:off x="1524000" y="4423697"/>
            <a:ext cx="9144000" cy="1655762"/>
          </a:xfrm>
        </p:spPr>
        <p:txBody>
          <a:bodyPr anchor="ctr"/>
          <a:lstStyle>
            <a:lvl1pPr marL="0" indent="0" algn="ctr">
              <a:lnSpc>
                <a:spcPct val="125000"/>
              </a:lnSpc>
              <a:spcBef>
                <a:spcPts val="0"/>
              </a:spcBef>
              <a:buNone/>
              <a:defRPr sz="2400">
                <a:solidFill>
                  <a:srgbClr val="003778"/>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cxnSp>
        <p:nvCxnSpPr>
          <p:cNvPr id="10" name="直接连接符 9">
            <a:extLst>
              <a:ext uri="{FF2B5EF4-FFF2-40B4-BE49-F238E27FC236}">
                <a16:creationId xmlns:a16="http://schemas.microsoft.com/office/drawing/2014/main" id="{1F4A4184-EC4F-4B18-A0FB-B3241B96438F}"/>
              </a:ext>
            </a:extLst>
          </p:cNvPr>
          <p:cNvCxnSpPr>
            <a:cxnSpLocks/>
          </p:cNvCxnSpPr>
          <p:nvPr userDrawn="1"/>
        </p:nvCxnSpPr>
        <p:spPr>
          <a:xfrm>
            <a:off x="2117434" y="4105099"/>
            <a:ext cx="7920000" cy="0"/>
          </a:xfrm>
          <a:prstGeom prst="line">
            <a:avLst/>
          </a:prstGeom>
          <a:ln>
            <a:gradFill>
              <a:gsLst>
                <a:gs pos="0">
                  <a:srgbClr val="003778">
                    <a:alpha val="0"/>
                  </a:srgbClr>
                </a:gs>
                <a:gs pos="50000">
                  <a:srgbClr val="003778"/>
                </a:gs>
                <a:gs pos="100000">
                  <a:srgbClr val="003778">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DD8BB57-F655-4B73-9EF3-E8E0F1AB32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09709" y="750967"/>
            <a:ext cx="1335451" cy="1332000"/>
          </a:xfrm>
          <a:prstGeom prst="rect">
            <a:avLst/>
          </a:prstGeom>
        </p:spPr>
      </p:pic>
    </p:spTree>
    <p:extLst>
      <p:ext uri="{BB962C8B-B14F-4D97-AF65-F5344CB8AC3E}">
        <p14:creationId xmlns:p14="http://schemas.microsoft.com/office/powerpoint/2010/main" val="3301716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6AA40-FCB1-4D76-96C8-F2DE839B1325}"/>
              </a:ext>
            </a:extLst>
          </p:cNvPr>
          <p:cNvSpPr>
            <a:spLocks noGrp="1"/>
          </p:cNvSpPr>
          <p:nvPr>
            <p:ph type="title"/>
          </p:nvPr>
        </p:nvSpPr>
        <p:spPr>
          <a:xfrm>
            <a:off x="0" y="0"/>
            <a:ext cx="12192000" cy="1080000"/>
          </a:xfrm>
          <a:solidFill>
            <a:srgbClr val="194B85"/>
          </a:solidFill>
        </p:spPr>
        <p:txBody>
          <a:bodyPr anchor="ctr">
            <a:normAutofit/>
          </a:bodyPr>
          <a:lstStyle>
            <a:lvl1pPr algn="ctr">
              <a:defRPr sz="36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C779B746-7208-4A7B-8464-302A868318C1}"/>
              </a:ext>
            </a:extLst>
          </p:cNvPr>
          <p:cNvSpPr>
            <a:spLocks noGrp="1"/>
          </p:cNvSpPr>
          <p:nvPr>
            <p:ph type="body" idx="1"/>
          </p:nvPr>
        </p:nvSpPr>
        <p:spPr>
          <a:xfrm>
            <a:off x="673100" y="1265051"/>
            <a:ext cx="10845800" cy="4949417"/>
          </a:xfrm>
        </p:spPr>
        <p:txBody>
          <a:bodyPr>
            <a:normAutofit/>
          </a:bodyPr>
          <a:lstStyle>
            <a:lvl1pPr marL="0" indent="0">
              <a:buNone/>
              <a:defRPr sz="2800" b="1">
                <a:solidFill>
                  <a:srgbClr val="194B85"/>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8" name="矩形 7">
            <a:extLst>
              <a:ext uri="{FF2B5EF4-FFF2-40B4-BE49-F238E27FC236}">
                <a16:creationId xmlns:a16="http://schemas.microsoft.com/office/drawing/2014/main" id="{8F3F9093-60E2-4BA6-8AEA-30C76B3A6523}"/>
              </a:ext>
            </a:extLst>
          </p:cNvPr>
          <p:cNvSpPr/>
          <p:nvPr userDrawn="1"/>
        </p:nvSpPr>
        <p:spPr>
          <a:xfrm>
            <a:off x="0" y="6426000"/>
            <a:ext cx="12192000" cy="432000"/>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29" name="矩形 28">
            <a:extLst>
              <a:ext uri="{FF2B5EF4-FFF2-40B4-BE49-F238E27FC236}">
                <a16:creationId xmlns:a16="http://schemas.microsoft.com/office/drawing/2014/main" id="{202BDBB7-638C-4FEE-B2BC-342D521CBA04}"/>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30" name="矩形 29">
            <a:extLst>
              <a:ext uri="{FF2B5EF4-FFF2-40B4-BE49-F238E27FC236}">
                <a16:creationId xmlns:a16="http://schemas.microsoft.com/office/drawing/2014/main" id="{90CC2E6D-CE74-48EC-9E54-F8164ECA4186}"/>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
        <p:nvSpPr>
          <p:cNvPr id="31" name="灯片编号占位符 5">
            <a:extLst>
              <a:ext uri="{FF2B5EF4-FFF2-40B4-BE49-F238E27FC236}">
                <a16:creationId xmlns:a16="http://schemas.microsoft.com/office/drawing/2014/main" id="{508F7B3D-64C6-420C-9D28-EE5837A1C090}"/>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fld id="{EE5DA195-227C-46EF-A8A8-131AD85CB2AA}" type="slidenum">
              <a:rPr lang="zh-CN" altLang="en-US" smtClean="0"/>
              <a:pPr/>
              <a:t>‹#›</a:t>
            </a:fld>
            <a:endParaRPr lang="zh-CN" altLang="en-US" dirty="0"/>
          </a:p>
        </p:txBody>
      </p:sp>
    </p:spTree>
    <p:extLst>
      <p:ext uri="{BB962C8B-B14F-4D97-AF65-F5344CB8AC3E}">
        <p14:creationId xmlns:p14="http://schemas.microsoft.com/office/powerpoint/2010/main" val="1690543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99" name="图片 98">
            <a:extLst>
              <a:ext uri="{FF2B5EF4-FFF2-40B4-BE49-F238E27FC236}">
                <a16:creationId xmlns:a16="http://schemas.microsoft.com/office/drawing/2014/main" id="{DEB13333-AD95-4ADD-AABA-42BF580BE156}"/>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69" name="矩形 168">
            <a:extLst>
              <a:ext uri="{FF2B5EF4-FFF2-40B4-BE49-F238E27FC236}">
                <a16:creationId xmlns:a16="http://schemas.microsoft.com/office/drawing/2014/main" id="{028D5542-E684-4FC1-9177-8A042E416499}"/>
              </a:ext>
            </a:extLst>
          </p:cNvPr>
          <p:cNvSpPr/>
          <p:nvPr userDrawn="1"/>
        </p:nvSpPr>
        <p:spPr>
          <a:xfrm>
            <a:off x="1448" y="1086802"/>
            <a:ext cx="12192000" cy="5357038"/>
          </a:xfrm>
          <a:prstGeom prst="rect">
            <a:avLst/>
          </a:prstGeom>
          <a:solidFill>
            <a:srgbClr val="FFFFFF">
              <a:alpha val="93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nvGrpSpPr>
          <p:cNvPr id="100" name="组合 99">
            <a:extLst>
              <a:ext uri="{FF2B5EF4-FFF2-40B4-BE49-F238E27FC236}">
                <a16:creationId xmlns:a16="http://schemas.microsoft.com/office/drawing/2014/main" id="{8B653B78-6FC5-4047-8D30-C2A12719005C}"/>
              </a:ext>
            </a:extLst>
          </p:cNvPr>
          <p:cNvGrpSpPr/>
          <p:nvPr userDrawn="1"/>
        </p:nvGrpSpPr>
        <p:grpSpPr>
          <a:xfrm>
            <a:off x="6190092" y="0"/>
            <a:ext cx="6882359" cy="6858000"/>
            <a:chOff x="4804858" y="3977648"/>
            <a:chExt cx="1793875" cy="1787526"/>
          </a:xfrm>
          <a:solidFill>
            <a:srgbClr val="FFFFFF">
              <a:lumMod val="85000"/>
              <a:alpha val="70000"/>
            </a:srgbClr>
          </a:solidFill>
        </p:grpSpPr>
        <p:sp>
          <p:nvSpPr>
            <p:cNvPr id="101" name="Rectangle 51">
              <a:extLst>
                <a:ext uri="{FF2B5EF4-FFF2-40B4-BE49-F238E27FC236}">
                  <a16:creationId xmlns:a16="http://schemas.microsoft.com/office/drawing/2014/main" id="{212EC067-5887-46F2-9EA8-96AA16808282}"/>
                </a:ext>
              </a:extLst>
            </p:cNvPr>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2" name="Freeform 52">
              <a:extLst>
                <a:ext uri="{FF2B5EF4-FFF2-40B4-BE49-F238E27FC236}">
                  <a16:creationId xmlns:a16="http://schemas.microsoft.com/office/drawing/2014/main" id="{F90C2A51-8E3F-4728-B1FA-83B9F2298219}"/>
                </a:ext>
              </a:extLst>
            </p:cNvPr>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3" name="Freeform 53">
              <a:extLst>
                <a:ext uri="{FF2B5EF4-FFF2-40B4-BE49-F238E27FC236}">
                  <a16:creationId xmlns:a16="http://schemas.microsoft.com/office/drawing/2014/main" id="{93F42372-8C80-42F7-AC23-1C684A6B33B5}"/>
                </a:ext>
              </a:extLst>
            </p:cNvPr>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4" name="Freeform 54">
              <a:extLst>
                <a:ext uri="{FF2B5EF4-FFF2-40B4-BE49-F238E27FC236}">
                  <a16:creationId xmlns:a16="http://schemas.microsoft.com/office/drawing/2014/main" id="{1E41F02B-FA3E-47BA-B59B-D5227BFBF139}"/>
                </a:ext>
              </a:extLst>
            </p:cNvPr>
            <p:cNvSpPr>
              <a:spLocks/>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5" name="Freeform 55">
              <a:extLst>
                <a:ext uri="{FF2B5EF4-FFF2-40B4-BE49-F238E27FC236}">
                  <a16:creationId xmlns:a16="http://schemas.microsoft.com/office/drawing/2014/main" id="{00B813FC-00CD-46B7-9E53-FAB5B8E8BBD1}"/>
                </a:ext>
              </a:extLst>
            </p:cNvPr>
            <p:cNvSpPr>
              <a:spLocks/>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6" name="Freeform 56">
              <a:extLst>
                <a:ext uri="{FF2B5EF4-FFF2-40B4-BE49-F238E27FC236}">
                  <a16:creationId xmlns:a16="http://schemas.microsoft.com/office/drawing/2014/main" id="{1F3F5A54-4108-4F70-BB6A-9E881B297B9A}"/>
                </a:ext>
              </a:extLst>
            </p:cNvPr>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7" name="Freeform 57">
              <a:extLst>
                <a:ext uri="{FF2B5EF4-FFF2-40B4-BE49-F238E27FC236}">
                  <a16:creationId xmlns:a16="http://schemas.microsoft.com/office/drawing/2014/main" id="{FDEDF28B-1CF5-46DE-B0CA-A63CB9A65869}"/>
                </a:ext>
              </a:extLst>
            </p:cNvPr>
            <p:cNvSpPr>
              <a:spLocks/>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8" name="Freeform 58">
              <a:extLst>
                <a:ext uri="{FF2B5EF4-FFF2-40B4-BE49-F238E27FC236}">
                  <a16:creationId xmlns:a16="http://schemas.microsoft.com/office/drawing/2014/main" id="{9B76A0F9-CAA7-4330-8866-0479D5662FE4}"/>
                </a:ext>
              </a:extLst>
            </p:cNvPr>
            <p:cNvSpPr>
              <a:spLocks/>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9" name="Freeform 59">
              <a:extLst>
                <a:ext uri="{FF2B5EF4-FFF2-40B4-BE49-F238E27FC236}">
                  <a16:creationId xmlns:a16="http://schemas.microsoft.com/office/drawing/2014/main" id="{ED919B46-5B24-4056-BB53-3F1504E1593C}"/>
                </a:ext>
              </a:extLst>
            </p:cNvPr>
            <p:cNvSpPr>
              <a:spLocks/>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0" name="Freeform 60">
              <a:extLst>
                <a:ext uri="{FF2B5EF4-FFF2-40B4-BE49-F238E27FC236}">
                  <a16:creationId xmlns:a16="http://schemas.microsoft.com/office/drawing/2014/main" id="{0A308DFA-B85D-447B-B177-A539581F8457}"/>
                </a:ext>
              </a:extLst>
            </p:cNvPr>
            <p:cNvSpPr>
              <a:spLocks/>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1" name="Freeform 61">
              <a:extLst>
                <a:ext uri="{FF2B5EF4-FFF2-40B4-BE49-F238E27FC236}">
                  <a16:creationId xmlns:a16="http://schemas.microsoft.com/office/drawing/2014/main" id="{9FFF307F-5008-4714-926D-6BC9F919F562}"/>
                </a:ext>
              </a:extLst>
            </p:cNvPr>
            <p:cNvSpPr>
              <a:spLocks/>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2" name="Freeform 62">
              <a:extLst>
                <a:ext uri="{FF2B5EF4-FFF2-40B4-BE49-F238E27FC236}">
                  <a16:creationId xmlns:a16="http://schemas.microsoft.com/office/drawing/2014/main" id="{5E36304D-BCE3-4461-8710-4A808927DF8B}"/>
                </a:ext>
              </a:extLst>
            </p:cNvPr>
            <p:cNvSpPr>
              <a:spLocks/>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3" name="Freeform 63">
              <a:extLst>
                <a:ext uri="{FF2B5EF4-FFF2-40B4-BE49-F238E27FC236}">
                  <a16:creationId xmlns:a16="http://schemas.microsoft.com/office/drawing/2014/main" id="{9F968BC9-76A1-4753-BF73-BA67AB2A3F51}"/>
                </a:ext>
              </a:extLst>
            </p:cNvPr>
            <p:cNvSpPr>
              <a:spLocks/>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4" name="Freeform 64">
              <a:extLst>
                <a:ext uri="{FF2B5EF4-FFF2-40B4-BE49-F238E27FC236}">
                  <a16:creationId xmlns:a16="http://schemas.microsoft.com/office/drawing/2014/main" id="{C2BC7564-72A1-4AD6-B7FA-7225304ADEED}"/>
                </a:ext>
              </a:extLst>
            </p:cNvPr>
            <p:cNvSpPr>
              <a:spLocks/>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5" name="Freeform 65">
              <a:extLst>
                <a:ext uri="{FF2B5EF4-FFF2-40B4-BE49-F238E27FC236}">
                  <a16:creationId xmlns:a16="http://schemas.microsoft.com/office/drawing/2014/main" id="{FD1ABCE6-E5F1-4179-A950-84862F91CBF0}"/>
                </a:ext>
              </a:extLst>
            </p:cNvPr>
            <p:cNvSpPr>
              <a:spLocks/>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6" name="Freeform 66">
              <a:extLst>
                <a:ext uri="{FF2B5EF4-FFF2-40B4-BE49-F238E27FC236}">
                  <a16:creationId xmlns:a16="http://schemas.microsoft.com/office/drawing/2014/main" id="{75D5CB56-75BE-4BA5-84CF-D832DF47017E}"/>
                </a:ext>
              </a:extLst>
            </p:cNvPr>
            <p:cNvSpPr>
              <a:spLocks/>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7" name="Freeform 67">
              <a:extLst>
                <a:ext uri="{FF2B5EF4-FFF2-40B4-BE49-F238E27FC236}">
                  <a16:creationId xmlns:a16="http://schemas.microsoft.com/office/drawing/2014/main" id="{D1E62253-6CD9-478D-8542-D365A88D8A6B}"/>
                </a:ext>
              </a:extLst>
            </p:cNvPr>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8" name="Freeform 68">
              <a:extLst>
                <a:ext uri="{FF2B5EF4-FFF2-40B4-BE49-F238E27FC236}">
                  <a16:creationId xmlns:a16="http://schemas.microsoft.com/office/drawing/2014/main" id="{38592242-6740-49F8-8C7C-6B0AF578788B}"/>
                </a:ext>
              </a:extLst>
            </p:cNvPr>
            <p:cNvSpPr>
              <a:spLocks/>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9" name="Freeform 69">
              <a:extLst>
                <a:ext uri="{FF2B5EF4-FFF2-40B4-BE49-F238E27FC236}">
                  <a16:creationId xmlns:a16="http://schemas.microsoft.com/office/drawing/2014/main" id="{F2FD92C1-DF99-4769-9AFA-E8CC825058B8}"/>
                </a:ext>
              </a:extLst>
            </p:cNvPr>
            <p:cNvSpPr>
              <a:spLocks/>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20" name="Freeform 70">
              <a:extLst>
                <a:ext uri="{FF2B5EF4-FFF2-40B4-BE49-F238E27FC236}">
                  <a16:creationId xmlns:a16="http://schemas.microsoft.com/office/drawing/2014/main" id="{28983B0E-8BCB-4418-B55F-21A740026D0D}"/>
                </a:ext>
              </a:extLst>
            </p:cNvPr>
            <p:cNvSpPr>
              <a:spLocks/>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grpSp>
      <p:sp>
        <p:nvSpPr>
          <p:cNvPr id="168" name="矩形 167">
            <a:extLst>
              <a:ext uri="{FF2B5EF4-FFF2-40B4-BE49-F238E27FC236}">
                <a16:creationId xmlns:a16="http://schemas.microsoft.com/office/drawing/2014/main" id="{E6B53533-58D7-4AD0-A658-18DCF6A540BC}"/>
              </a:ext>
            </a:extLst>
          </p:cNvPr>
          <p:cNvSpPr/>
          <p:nvPr userDrawn="1"/>
        </p:nvSpPr>
        <p:spPr>
          <a:xfrm>
            <a:off x="0" y="0"/>
            <a:ext cx="12192000" cy="1086802"/>
          </a:xfrm>
          <a:prstGeom prst="rect">
            <a:avLst/>
          </a:prstGeom>
          <a:solidFill>
            <a:srgbClr val="194B85">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Group 4">
            <a:extLst>
              <a:ext uri="{FF2B5EF4-FFF2-40B4-BE49-F238E27FC236}">
                <a16:creationId xmlns:a16="http://schemas.microsoft.com/office/drawing/2014/main" id="{2469398C-F368-4AFA-89C4-8246E7187BE5}"/>
              </a:ext>
            </a:extLst>
          </p:cNvPr>
          <p:cNvGrpSpPr>
            <a:grpSpLocks noChangeAspect="1"/>
          </p:cNvGrpSpPr>
          <p:nvPr userDrawn="1"/>
        </p:nvGrpSpPr>
        <p:grpSpPr bwMode="auto">
          <a:xfrm>
            <a:off x="484048" y="354442"/>
            <a:ext cx="1542983" cy="371116"/>
            <a:chOff x="2838" y="1917"/>
            <a:chExt cx="2004" cy="482"/>
          </a:xfrm>
          <a:solidFill>
            <a:schemeClr val="bg1"/>
          </a:solidFill>
        </p:grpSpPr>
        <p:sp>
          <p:nvSpPr>
            <p:cNvPr id="123" name="Freeform 5">
              <a:extLst>
                <a:ext uri="{FF2B5EF4-FFF2-40B4-BE49-F238E27FC236}">
                  <a16:creationId xmlns:a16="http://schemas.microsoft.com/office/drawing/2014/main" id="{96AD18B3-6791-4666-98B7-3BEEF58AF1A5}"/>
                </a:ext>
              </a:extLst>
            </p:cNvPr>
            <p:cNvSpPr>
              <a:spLocks/>
            </p:cNvSpPr>
            <p:nvPr/>
          </p:nvSpPr>
          <p:spPr bwMode="auto">
            <a:xfrm>
              <a:off x="3174" y="1952"/>
              <a:ext cx="191" cy="302"/>
            </a:xfrm>
            <a:custGeom>
              <a:avLst/>
              <a:gdLst>
                <a:gd name="T0" fmla="*/ 97 w 100"/>
                <a:gd name="T1" fmla="*/ 25 h 156"/>
                <a:gd name="T2" fmla="*/ 98 w 100"/>
                <a:gd name="T3" fmla="*/ 138 h 156"/>
                <a:gd name="T4" fmla="*/ 85 w 100"/>
                <a:gd name="T5" fmla="*/ 153 h 156"/>
                <a:gd name="T6" fmla="*/ 49 w 100"/>
                <a:gd name="T7" fmla="*/ 117 h 156"/>
                <a:gd name="T8" fmla="*/ 57 w 100"/>
                <a:gd name="T9" fmla="*/ 123 h 156"/>
                <a:gd name="T10" fmla="*/ 57 w 100"/>
                <a:gd name="T11" fmla="*/ 119 h 156"/>
                <a:gd name="T12" fmla="*/ 77 w 100"/>
                <a:gd name="T13" fmla="*/ 134 h 156"/>
                <a:gd name="T14" fmla="*/ 83 w 100"/>
                <a:gd name="T15" fmla="*/ 121 h 156"/>
                <a:gd name="T16" fmla="*/ 76 w 100"/>
                <a:gd name="T17" fmla="*/ 31 h 156"/>
                <a:gd name="T18" fmla="*/ 66 w 100"/>
                <a:gd name="T19" fmla="*/ 7 h 156"/>
                <a:gd name="T20" fmla="*/ 0 w 100"/>
                <a:gd name="T21" fmla="*/ 28 h 156"/>
                <a:gd name="T22" fmla="*/ 1 w 100"/>
                <a:gd name="T23" fmla="*/ 26 h 156"/>
                <a:gd name="T24" fmla="*/ 58 w 100"/>
                <a:gd name="T25" fmla="*/ 4 h 156"/>
                <a:gd name="T26" fmla="*/ 97 w 100"/>
                <a:gd name="T27" fmla="*/ 2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56">
                  <a:moveTo>
                    <a:pt x="97" y="25"/>
                  </a:moveTo>
                  <a:cubicBezTo>
                    <a:pt x="87" y="33"/>
                    <a:pt x="100" y="117"/>
                    <a:pt x="98" y="138"/>
                  </a:cubicBezTo>
                  <a:cubicBezTo>
                    <a:pt x="96" y="153"/>
                    <a:pt x="93" y="156"/>
                    <a:pt x="85" y="153"/>
                  </a:cubicBezTo>
                  <a:cubicBezTo>
                    <a:pt x="75" y="149"/>
                    <a:pt x="51" y="124"/>
                    <a:pt x="49" y="117"/>
                  </a:cubicBezTo>
                  <a:cubicBezTo>
                    <a:pt x="50" y="117"/>
                    <a:pt x="55" y="122"/>
                    <a:pt x="57" y="123"/>
                  </a:cubicBezTo>
                  <a:cubicBezTo>
                    <a:pt x="57" y="121"/>
                    <a:pt x="56" y="121"/>
                    <a:pt x="57" y="119"/>
                  </a:cubicBezTo>
                  <a:cubicBezTo>
                    <a:pt x="61" y="123"/>
                    <a:pt x="74" y="133"/>
                    <a:pt x="77" y="134"/>
                  </a:cubicBezTo>
                  <a:cubicBezTo>
                    <a:pt x="84" y="134"/>
                    <a:pt x="81" y="126"/>
                    <a:pt x="83" y="121"/>
                  </a:cubicBezTo>
                  <a:cubicBezTo>
                    <a:pt x="82" y="103"/>
                    <a:pt x="75" y="47"/>
                    <a:pt x="76" y="31"/>
                  </a:cubicBezTo>
                  <a:cubicBezTo>
                    <a:pt x="75" y="20"/>
                    <a:pt x="75" y="10"/>
                    <a:pt x="66" y="7"/>
                  </a:cubicBezTo>
                  <a:cubicBezTo>
                    <a:pt x="42" y="8"/>
                    <a:pt x="23" y="28"/>
                    <a:pt x="0" y="28"/>
                  </a:cubicBezTo>
                  <a:cubicBezTo>
                    <a:pt x="0" y="27"/>
                    <a:pt x="1" y="27"/>
                    <a:pt x="1" y="26"/>
                  </a:cubicBezTo>
                  <a:cubicBezTo>
                    <a:pt x="8" y="17"/>
                    <a:pt x="58" y="4"/>
                    <a:pt x="58" y="4"/>
                  </a:cubicBezTo>
                  <a:cubicBezTo>
                    <a:pt x="73" y="0"/>
                    <a:pt x="97" y="4"/>
                    <a:pt x="9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4" name="Freeform 6">
              <a:extLst>
                <a:ext uri="{FF2B5EF4-FFF2-40B4-BE49-F238E27FC236}">
                  <a16:creationId xmlns:a16="http://schemas.microsoft.com/office/drawing/2014/main" id="{80527CE2-EB09-47B6-A527-AB9A46676D10}"/>
                </a:ext>
              </a:extLst>
            </p:cNvPr>
            <p:cNvSpPr>
              <a:spLocks/>
            </p:cNvSpPr>
            <p:nvPr/>
          </p:nvSpPr>
          <p:spPr bwMode="auto">
            <a:xfrm>
              <a:off x="3254" y="1985"/>
              <a:ext cx="48" cy="39"/>
            </a:xfrm>
            <a:custGeom>
              <a:avLst/>
              <a:gdLst>
                <a:gd name="T0" fmla="*/ 7 w 25"/>
                <a:gd name="T1" fmla="*/ 1 h 20"/>
                <a:gd name="T2" fmla="*/ 24 w 25"/>
                <a:gd name="T3" fmla="*/ 9 h 20"/>
                <a:gd name="T4" fmla="*/ 24 w 25"/>
                <a:gd name="T5" fmla="*/ 16 h 20"/>
                <a:gd name="T6" fmla="*/ 12 w 25"/>
                <a:gd name="T7" fmla="*/ 17 h 20"/>
                <a:gd name="T8" fmla="*/ 1 w 25"/>
                <a:gd name="T9" fmla="*/ 5 h 20"/>
                <a:gd name="T10" fmla="*/ 7 w 25"/>
                <a:gd name="T11" fmla="*/ 1 h 20"/>
              </a:gdLst>
              <a:ahLst/>
              <a:cxnLst>
                <a:cxn ang="0">
                  <a:pos x="T0" y="T1"/>
                </a:cxn>
                <a:cxn ang="0">
                  <a:pos x="T2" y="T3"/>
                </a:cxn>
                <a:cxn ang="0">
                  <a:pos x="T4" y="T5"/>
                </a:cxn>
                <a:cxn ang="0">
                  <a:pos x="T6" y="T7"/>
                </a:cxn>
                <a:cxn ang="0">
                  <a:pos x="T8" y="T9"/>
                </a:cxn>
                <a:cxn ang="0">
                  <a:pos x="T10" y="T11"/>
                </a:cxn>
              </a:cxnLst>
              <a:rect l="0" t="0" r="r" b="b"/>
              <a:pathLst>
                <a:path w="25" h="20">
                  <a:moveTo>
                    <a:pt x="7" y="1"/>
                  </a:moveTo>
                  <a:cubicBezTo>
                    <a:pt x="12" y="2"/>
                    <a:pt x="17" y="1"/>
                    <a:pt x="24" y="9"/>
                  </a:cubicBezTo>
                  <a:cubicBezTo>
                    <a:pt x="25" y="11"/>
                    <a:pt x="25" y="13"/>
                    <a:pt x="24" y="16"/>
                  </a:cubicBezTo>
                  <a:cubicBezTo>
                    <a:pt x="23" y="18"/>
                    <a:pt x="15" y="20"/>
                    <a:pt x="12" y="17"/>
                  </a:cubicBezTo>
                  <a:cubicBezTo>
                    <a:pt x="9" y="13"/>
                    <a:pt x="2" y="8"/>
                    <a:pt x="1" y="5"/>
                  </a:cubicBezTo>
                  <a:cubicBezTo>
                    <a:pt x="0" y="2"/>
                    <a:pt x="5"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5" name="Freeform 7">
              <a:extLst>
                <a:ext uri="{FF2B5EF4-FFF2-40B4-BE49-F238E27FC236}">
                  <a16:creationId xmlns:a16="http://schemas.microsoft.com/office/drawing/2014/main" id="{43A8500F-398F-40A4-B8D4-A32F900D2477}"/>
                </a:ext>
              </a:extLst>
            </p:cNvPr>
            <p:cNvSpPr>
              <a:spLocks/>
            </p:cNvSpPr>
            <p:nvPr/>
          </p:nvSpPr>
          <p:spPr bwMode="auto">
            <a:xfrm>
              <a:off x="3124" y="2020"/>
              <a:ext cx="27" cy="180"/>
            </a:xfrm>
            <a:custGeom>
              <a:avLst/>
              <a:gdLst>
                <a:gd name="T0" fmla="*/ 5 w 14"/>
                <a:gd name="T1" fmla="*/ 0 h 93"/>
                <a:gd name="T2" fmla="*/ 8 w 14"/>
                <a:gd name="T3" fmla="*/ 9 h 93"/>
                <a:gd name="T4" fmla="*/ 14 w 14"/>
                <a:gd name="T5" fmla="*/ 91 h 93"/>
                <a:gd name="T6" fmla="*/ 9 w 14"/>
                <a:gd name="T7" fmla="*/ 93 h 93"/>
                <a:gd name="T8" fmla="*/ 1 w 14"/>
                <a:gd name="T9" fmla="*/ 86 h 93"/>
                <a:gd name="T10" fmla="*/ 3 w 14"/>
                <a:gd name="T11" fmla="*/ 6 h 93"/>
                <a:gd name="T12" fmla="*/ 5 w 1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14" h="93">
                  <a:moveTo>
                    <a:pt x="5" y="0"/>
                  </a:moveTo>
                  <a:cubicBezTo>
                    <a:pt x="6" y="1"/>
                    <a:pt x="8" y="1"/>
                    <a:pt x="8" y="9"/>
                  </a:cubicBezTo>
                  <a:cubicBezTo>
                    <a:pt x="9" y="10"/>
                    <a:pt x="10" y="90"/>
                    <a:pt x="14" y="91"/>
                  </a:cubicBezTo>
                  <a:cubicBezTo>
                    <a:pt x="11" y="92"/>
                    <a:pt x="12" y="93"/>
                    <a:pt x="9" y="93"/>
                  </a:cubicBezTo>
                  <a:cubicBezTo>
                    <a:pt x="6" y="90"/>
                    <a:pt x="3" y="90"/>
                    <a:pt x="1" y="86"/>
                  </a:cubicBezTo>
                  <a:cubicBezTo>
                    <a:pt x="4" y="67"/>
                    <a:pt x="0" y="31"/>
                    <a:pt x="3" y="6"/>
                  </a:cubicBezTo>
                  <a:cubicBezTo>
                    <a:pt x="3" y="3"/>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6" name="Freeform 8">
              <a:extLst>
                <a:ext uri="{FF2B5EF4-FFF2-40B4-BE49-F238E27FC236}">
                  <a16:creationId xmlns:a16="http://schemas.microsoft.com/office/drawing/2014/main" id="{95E8FD41-D443-42DC-8022-0A7F283897EC}"/>
                </a:ext>
              </a:extLst>
            </p:cNvPr>
            <p:cNvSpPr>
              <a:spLocks/>
            </p:cNvSpPr>
            <p:nvPr/>
          </p:nvSpPr>
          <p:spPr bwMode="auto">
            <a:xfrm>
              <a:off x="2838" y="2053"/>
              <a:ext cx="99" cy="46"/>
            </a:xfrm>
            <a:custGeom>
              <a:avLst/>
              <a:gdLst>
                <a:gd name="T0" fmla="*/ 52 w 52"/>
                <a:gd name="T1" fmla="*/ 24 h 24"/>
                <a:gd name="T2" fmla="*/ 33 w 52"/>
                <a:gd name="T3" fmla="*/ 16 h 24"/>
                <a:gd name="T4" fmla="*/ 17 w 52"/>
                <a:gd name="T5" fmla="*/ 9 h 24"/>
                <a:gd name="T6" fmla="*/ 0 w 52"/>
                <a:gd name="T7" fmla="*/ 0 h 24"/>
                <a:gd name="T8" fmla="*/ 20 w 52"/>
                <a:gd name="T9" fmla="*/ 2 h 24"/>
                <a:gd name="T10" fmla="*/ 44 w 52"/>
                <a:gd name="T11" fmla="*/ 15 h 24"/>
                <a:gd name="T12" fmla="*/ 52 w 5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52" h="24">
                  <a:moveTo>
                    <a:pt x="52" y="24"/>
                  </a:moveTo>
                  <a:cubicBezTo>
                    <a:pt x="43" y="24"/>
                    <a:pt x="42" y="22"/>
                    <a:pt x="33" y="16"/>
                  </a:cubicBezTo>
                  <a:cubicBezTo>
                    <a:pt x="31" y="14"/>
                    <a:pt x="27" y="11"/>
                    <a:pt x="17" y="9"/>
                  </a:cubicBezTo>
                  <a:cubicBezTo>
                    <a:pt x="14" y="6"/>
                    <a:pt x="3" y="4"/>
                    <a:pt x="0" y="0"/>
                  </a:cubicBezTo>
                  <a:cubicBezTo>
                    <a:pt x="8" y="0"/>
                    <a:pt x="14" y="0"/>
                    <a:pt x="20" y="2"/>
                  </a:cubicBezTo>
                  <a:cubicBezTo>
                    <a:pt x="22" y="4"/>
                    <a:pt x="34" y="6"/>
                    <a:pt x="44" y="15"/>
                  </a:cubicBezTo>
                  <a:cubicBezTo>
                    <a:pt x="48" y="18"/>
                    <a:pt x="51" y="19"/>
                    <a:pt x="5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7" name="Freeform 9">
              <a:extLst>
                <a:ext uri="{FF2B5EF4-FFF2-40B4-BE49-F238E27FC236}">
                  <a16:creationId xmlns:a16="http://schemas.microsoft.com/office/drawing/2014/main" id="{BE253EB4-3010-4EE7-9514-E31A80412846}"/>
                </a:ext>
              </a:extLst>
            </p:cNvPr>
            <p:cNvSpPr>
              <a:spLocks noEditPoints="1"/>
            </p:cNvSpPr>
            <p:nvPr/>
          </p:nvSpPr>
          <p:spPr bwMode="auto">
            <a:xfrm>
              <a:off x="2924" y="1917"/>
              <a:ext cx="164" cy="360"/>
            </a:xfrm>
            <a:custGeom>
              <a:avLst/>
              <a:gdLst>
                <a:gd name="T0" fmla="*/ 39 w 86"/>
                <a:gd name="T1" fmla="*/ 38 h 186"/>
                <a:gd name="T2" fmla="*/ 56 w 86"/>
                <a:gd name="T3" fmla="*/ 34 h 186"/>
                <a:gd name="T4" fmla="*/ 59 w 86"/>
                <a:gd name="T5" fmla="*/ 31 h 186"/>
                <a:gd name="T6" fmla="*/ 85 w 86"/>
                <a:gd name="T7" fmla="*/ 43 h 186"/>
                <a:gd name="T8" fmla="*/ 85 w 86"/>
                <a:gd name="T9" fmla="*/ 48 h 186"/>
                <a:gd name="T10" fmla="*/ 64 w 86"/>
                <a:gd name="T11" fmla="*/ 61 h 186"/>
                <a:gd name="T12" fmla="*/ 55 w 86"/>
                <a:gd name="T13" fmla="*/ 72 h 186"/>
                <a:gd name="T14" fmla="*/ 57 w 86"/>
                <a:gd name="T15" fmla="*/ 81 h 186"/>
                <a:gd name="T16" fmla="*/ 39 w 86"/>
                <a:gd name="T17" fmla="*/ 88 h 186"/>
                <a:gd name="T18" fmla="*/ 39 w 86"/>
                <a:gd name="T19" fmla="*/ 55 h 186"/>
                <a:gd name="T20" fmla="*/ 45 w 86"/>
                <a:gd name="T21" fmla="*/ 48 h 186"/>
                <a:gd name="T22" fmla="*/ 39 w 86"/>
                <a:gd name="T23" fmla="*/ 49 h 186"/>
                <a:gd name="T24" fmla="*/ 39 w 86"/>
                <a:gd name="T25" fmla="*/ 38 h 186"/>
                <a:gd name="T26" fmla="*/ 12 w 86"/>
                <a:gd name="T27" fmla="*/ 1 h 186"/>
                <a:gd name="T28" fmla="*/ 30 w 86"/>
                <a:gd name="T29" fmla="*/ 8 h 186"/>
                <a:gd name="T30" fmla="*/ 34 w 86"/>
                <a:gd name="T31" fmla="*/ 14 h 186"/>
                <a:gd name="T32" fmla="*/ 34 w 86"/>
                <a:gd name="T33" fmla="*/ 39 h 186"/>
                <a:gd name="T34" fmla="*/ 39 w 86"/>
                <a:gd name="T35" fmla="*/ 38 h 186"/>
                <a:gd name="T36" fmla="*/ 39 w 86"/>
                <a:gd name="T37" fmla="*/ 49 h 186"/>
                <a:gd name="T38" fmla="*/ 34 w 86"/>
                <a:gd name="T39" fmla="*/ 50 h 186"/>
                <a:gd name="T40" fmla="*/ 33 w 86"/>
                <a:gd name="T41" fmla="*/ 63 h 186"/>
                <a:gd name="T42" fmla="*/ 39 w 86"/>
                <a:gd name="T43" fmla="*/ 55 h 186"/>
                <a:gd name="T44" fmla="*/ 39 w 86"/>
                <a:gd name="T45" fmla="*/ 88 h 186"/>
                <a:gd name="T46" fmla="*/ 35 w 86"/>
                <a:gd name="T47" fmla="*/ 91 h 186"/>
                <a:gd name="T48" fmla="*/ 26 w 86"/>
                <a:gd name="T49" fmla="*/ 183 h 186"/>
                <a:gd name="T50" fmla="*/ 23 w 86"/>
                <a:gd name="T51" fmla="*/ 186 h 186"/>
                <a:gd name="T52" fmla="*/ 20 w 86"/>
                <a:gd name="T53" fmla="*/ 97 h 186"/>
                <a:gd name="T54" fmla="*/ 16 w 86"/>
                <a:gd name="T55" fmla="*/ 92 h 186"/>
                <a:gd name="T56" fmla="*/ 17 w 86"/>
                <a:gd name="T57" fmla="*/ 81 h 186"/>
                <a:gd name="T58" fmla="*/ 20 w 86"/>
                <a:gd name="T59" fmla="*/ 79 h 186"/>
                <a:gd name="T60" fmla="*/ 19 w 86"/>
                <a:gd name="T61" fmla="*/ 54 h 186"/>
                <a:gd name="T62" fmla="*/ 0 w 86"/>
                <a:gd name="T63" fmla="*/ 53 h 186"/>
                <a:gd name="T64" fmla="*/ 8 w 86"/>
                <a:gd name="T65" fmla="*/ 47 h 186"/>
                <a:gd name="T66" fmla="*/ 18 w 86"/>
                <a:gd name="T67" fmla="*/ 44 h 186"/>
                <a:gd name="T68" fmla="*/ 17 w 86"/>
                <a:gd name="T69" fmla="*/ 17 h 186"/>
                <a:gd name="T70" fmla="*/ 15 w 86"/>
                <a:gd name="T71" fmla="*/ 6 h 186"/>
                <a:gd name="T72" fmla="*/ 12 w 86"/>
                <a:gd name="T73" fmla="*/ 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86">
                  <a:moveTo>
                    <a:pt x="39" y="38"/>
                  </a:moveTo>
                  <a:cubicBezTo>
                    <a:pt x="45" y="37"/>
                    <a:pt x="50" y="35"/>
                    <a:pt x="56" y="34"/>
                  </a:cubicBezTo>
                  <a:cubicBezTo>
                    <a:pt x="56" y="33"/>
                    <a:pt x="59" y="32"/>
                    <a:pt x="59" y="31"/>
                  </a:cubicBezTo>
                  <a:cubicBezTo>
                    <a:pt x="75" y="29"/>
                    <a:pt x="85" y="39"/>
                    <a:pt x="85" y="43"/>
                  </a:cubicBezTo>
                  <a:cubicBezTo>
                    <a:pt x="86" y="45"/>
                    <a:pt x="86" y="46"/>
                    <a:pt x="85" y="48"/>
                  </a:cubicBezTo>
                  <a:cubicBezTo>
                    <a:pt x="83" y="52"/>
                    <a:pt x="65" y="60"/>
                    <a:pt x="64" y="61"/>
                  </a:cubicBezTo>
                  <a:cubicBezTo>
                    <a:pt x="57" y="66"/>
                    <a:pt x="55" y="68"/>
                    <a:pt x="55" y="72"/>
                  </a:cubicBezTo>
                  <a:cubicBezTo>
                    <a:pt x="57" y="73"/>
                    <a:pt x="60" y="78"/>
                    <a:pt x="57" y="81"/>
                  </a:cubicBezTo>
                  <a:cubicBezTo>
                    <a:pt x="53" y="82"/>
                    <a:pt x="45" y="85"/>
                    <a:pt x="39" y="88"/>
                  </a:cubicBezTo>
                  <a:cubicBezTo>
                    <a:pt x="39" y="55"/>
                    <a:pt x="39" y="55"/>
                    <a:pt x="39" y="55"/>
                  </a:cubicBezTo>
                  <a:cubicBezTo>
                    <a:pt x="45" y="48"/>
                    <a:pt x="45" y="48"/>
                    <a:pt x="45" y="48"/>
                  </a:cubicBezTo>
                  <a:cubicBezTo>
                    <a:pt x="39" y="49"/>
                    <a:pt x="39" y="49"/>
                    <a:pt x="39" y="49"/>
                  </a:cubicBezTo>
                  <a:lnTo>
                    <a:pt x="39" y="38"/>
                  </a:lnTo>
                  <a:close/>
                  <a:moveTo>
                    <a:pt x="12" y="1"/>
                  </a:moveTo>
                  <a:cubicBezTo>
                    <a:pt x="19" y="0"/>
                    <a:pt x="26" y="1"/>
                    <a:pt x="30" y="8"/>
                  </a:cubicBezTo>
                  <a:cubicBezTo>
                    <a:pt x="31" y="8"/>
                    <a:pt x="33" y="12"/>
                    <a:pt x="34" y="14"/>
                  </a:cubicBezTo>
                  <a:cubicBezTo>
                    <a:pt x="34" y="22"/>
                    <a:pt x="34" y="30"/>
                    <a:pt x="34" y="39"/>
                  </a:cubicBezTo>
                  <a:cubicBezTo>
                    <a:pt x="36" y="39"/>
                    <a:pt x="37" y="38"/>
                    <a:pt x="39" y="38"/>
                  </a:cubicBezTo>
                  <a:cubicBezTo>
                    <a:pt x="39" y="49"/>
                    <a:pt x="39" y="49"/>
                    <a:pt x="39" y="49"/>
                  </a:cubicBezTo>
                  <a:cubicBezTo>
                    <a:pt x="34" y="50"/>
                    <a:pt x="34" y="50"/>
                    <a:pt x="34" y="50"/>
                  </a:cubicBezTo>
                  <a:cubicBezTo>
                    <a:pt x="33" y="63"/>
                    <a:pt x="33" y="63"/>
                    <a:pt x="33" y="63"/>
                  </a:cubicBezTo>
                  <a:cubicBezTo>
                    <a:pt x="39" y="55"/>
                    <a:pt x="39" y="55"/>
                    <a:pt x="39" y="55"/>
                  </a:cubicBezTo>
                  <a:cubicBezTo>
                    <a:pt x="39" y="88"/>
                    <a:pt x="39" y="88"/>
                    <a:pt x="39" y="88"/>
                  </a:cubicBezTo>
                  <a:cubicBezTo>
                    <a:pt x="37" y="89"/>
                    <a:pt x="35" y="90"/>
                    <a:pt x="35" y="91"/>
                  </a:cubicBezTo>
                  <a:cubicBezTo>
                    <a:pt x="32" y="124"/>
                    <a:pt x="31" y="150"/>
                    <a:pt x="26" y="183"/>
                  </a:cubicBezTo>
                  <a:cubicBezTo>
                    <a:pt x="25" y="183"/>
                    <a:pt x="24" y="186"/>
                    <a:pt x="23" y="186"/>
                  </a:cubicBezTo>
                  <a:cubicBezTo>
                    <a:pt x="22" y="157"/>
                    <a:pt x="20" y="127"/>
                    <a:pt x="20" y="97"/>
                  </a:cubicBezTo>
                  <a:cubicBezTo>
                    <a:pt x="19" y="94"/>
                    <a:pt x="17" y="94"/>
                    <a:pt x="16" y="92"/>
                  </a:cubicBezTo>
                  <a:cubicBezTo>
                    <a:pt x="13" y="90"/>
                    <a:pt x="14" y="82"/>
                    <a:pt x="17" y="81"/>
                  </a:cubicBezTo>
                  <a:cubicBezTo>
                    <a:pt x="18" y="81"/>
                    <a:pt x="19" y="79"/>
                    <a:pt x="20" y="79"/>
                  </a:cubicBezTo>
                  <a:cubicBezTo>
                    <a:pt x="20" y="60"/>
                    <a:pt x="19" y="61"/>
                    <a:pt x="19" y="54"/>
                  </a:cubicBezTo>
                  <a:cubicBezTo>
                    <a:pt x="15" y="53"/>
                    <a:pt x="0" y="58"/>
                    <a:pt x="0" y="53"/>
                  </a:cubicBezTo>
                  <a:cubicBezTo>
                    <a:pt x="1" y="51"/>
                    <a:pt x="6" y="49"/>
                    <a:pt x="8" y="47"/>
                  </a:cubicBezTo>
                  <a:cubicBezTo>
                    <a:pt x="12" y="46"/>
                    <a:pt x="15" y="45"/>
                    <a:pt x="18" y="44"/>
                  </a:cubicBezTo>
                  <a:cubicBezTo>
                    <a:pt x="19" y="34"/>
                    <a:pt x="19" y="27"/>
                    <a:pt x="17" y="17"/>
                  </a:cubicBezTo>
                  <a:cubicBezTo>
                    <a:pt x="17" y="15"/>
                    <a:pt x="17" y="6"/>
                    <a:pt x="15" y="6"/>
                  </a:cubicBezTo>
                  <a:cubicBezTo>
                    <a:pt x="14" y="4"/>
                    <a:pt x="12" y="4"/>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8" name="Freeform 10">
              <a:extLst>
                <a:ext uri="{FF2B5EF4-FFF2-40B4-BE49-F238E27FC236}">
                  <a16:creationId xmlns:a16="http://schemas.microsoft.com/office/drawing/2014/main" id="{259EF0D0-72C4-4DE4-A1C0-9E63D556D586}"/>
                </a:ext>
              </a:extLst>
            </p:cNvPr>
            <p:cNvSpPr>
              <a:spLocks noEditPoints="1"/>
            </p:cNvSpPr>
            <p:nvPr/>
          </p:nvSpPr>
          <p:spPr bwMode="auto">
            <a:xfrm>
              <a:off x="3155" y="2012"/>
              <a:ext cx="154" cy="176"/>
            </a:xfrm>
            <a:custGeom>
              <a:avLst/>
              <a:gdLst>
                <a:gd name="T0" fmla="*/ 62 w 81"/>
                <a:gd name="T1" fmla="*/ 38 h 91"/>
                <a:gd name="T2" fmla="*/ 67 w 81"/>
                <a:gd name="T3" fmla="*/ 28 h 91"/>
                <a:gd name="T4" fmla="*/ 78 w 81"/>
                <a:gd name="T5" fmla="*/ 36 h 91"/>
                <a:gd name="T6" fmla="*/ 70 w 81"/>
                <a:gd name="T7" fmla="*/ 51 h 91"/>
                <a:gd name="T8" fmla="*/ 81 w 81"/>
                <a:gd name="T9" fmla="*/ 79 h 91"/>
                <a:gd name="T10" fmla="*/ 78 w 81"/>
                <a:gd name="T11" fmla="*/ 80 h 91"/>
                <a:gd name="T12" fmla="*/ 65 w 81"/>
                <a:gd name="T13" fmla="*/ 57 h 91"/>
                <a:gd name="T14" fmla="*/ 50 w 81"/>
                <a:gd name="T15" fmla="*/ 72 h 91"/>
                <a:gd name="T16" fmla="*/ 52 w 81"/>
                <a:gd name="T17" fmla="*/ 74 h 91"/>
                <a:gd name="T18" fmla="*/ 59 w 81"/>
                <a:gd name="T19" fmla="*/ 77 h 91"/>
                <a:gd name="T20" fmla="*/ 59 w 81"/>
                <a:gd name="T21" fmla="*/ 83 h 91"/>
                <a:gd name="T22" fmla="*/ 49 w 81"/>
                <a:gd name="T23" fmla="*/ 85 h 91"/>
                <a:gd name="T24" fmla="*/ 46 w 81"/>
                <a:gd name="T25" fmla="*/ 87 h 91"/>
                <a:gd name="T26" fmla="*/ 44 w 81"/>
                <a:gd name="T27" fmla="*/ 89 h 91"/>
                <a:gd name="T28" fmla="*/ 44 w 81"/>
                <a:gd name="T29" fmla="*/ 63 h 91"/>
                <a:gd name="T30" fmla="*/ 58 w 81"/>
                <a:gd name="T31" fmla="*/ 43 h 91"/>
                <a:gd name="T32" fmla="*/ 53 w 81"/>
                <a:gd name="T33" fmla="*/ 40 h 91"/>
                <a:gd name="T34" fmla="*/ 44 w 81"/>
                <a:gd name="T35" fmla="*/ 51 h 91"/>
                <a:gd name="T36" fmla="*/ 44 w 81"/>
                <a:gd name="T37" fmla="*/ 43 h 91"/>
                <a:gd name="T38" fmla="*/ 45 w 81"/>
                <a:gd name="T39" fmla="*/ 40 h 91"/>
                <a:gd name="T40" fmla="*/ 44 w 81"/>
                <a:gd name="T41" fmla="*/ 40 h 91"/>
                <a:gd name="T42" fmla="*/ 44 w 81"/>
                <a:gd name="T43" fmla="*/ 32 h 91"/>
                <a:gd name="T44" fmla="*/ 46 w 81"/>
                <a:gd name="T45" fmla="*/ 35 h 91"/>
                <a:gd name="T46" fmla="*/ 50 w 81"/>
                <a:gd name="T47" fmla="*/ 39 h 91"/>
                <a:gd name="T48" fmla="*/ 51 w 81"/>
                <a:gd name="T49" fmla="*/ 36 h 91"/>
                <a:gd name="T50" fmla="*/ 44 w 81"/>
                <a:gd name="T51" fmla="*/ 27 h 91"/>
                <a:gd name="T52" fmla="*/ 44 w 81"/>
                <a:gd name="T53" fmla="*/ 3 h 91"/>
                <a:gd name="T54" fmla="*/ 48 w 81"/>
                <a:gd name="T55" fmla="*/ 7 h 91"/>
                <a:gd name="T56" fmla="*/ 44 w 81"/>
                <a:gd name="T57" fmla="*/ 19 h 91"/>
                <a:gd name="T58" fmla="*/ 62 w 81"/>
                <a:gd name="T59" fmla="*/ 38 h 91"/>
                <a:gd name="T60" fmla="*/ 44 w 81"/>
                <a:gd name="T61" fmla="*/ 89 h 91"/>
                <a:gd name="T62" fmla="*/ 33 w 81"/>
                <a:gd name="T63" fmla="*/ 91 h 91"/>
                <a:gd name="T64" fmla="*/ 12 w 81"/>
                <a:gd name="T65" fmla="*/ 77 h 91"/>
                <a:gd name="T66" fmla="*/ 13 w 81"/>
                <a:gd name="T67" fmla="*/ 77 h 91"/>
                <a:gd name="T68" fmla="*/ 44 w 81"/>
                <a:gd name="T69" fmla="*/ 63 h 91"/>
                <a:gd name="T70" fmla="*/ 44 w 81"/>
                <a:gd name="T71" fmla="*/ 89 h 91"/>
                <a:gd name="T72" fmla="*/ 44 w 81"/>
                <a:gd name="T73" fmla="*/ 51 h 91"/>
                <a:gd name="T74" fmla="*/ 44 w 81"/>
                <a:gd name="T75" fmla="*/ 43 h 91"/>
                <a:gd name="T76" fmla="*/ 26 w 81"/>
                <a:gd name="T77" fmla="*/ 59 h 91"/>
                <a:gd name="T78" fmla="*/ 18 w 81"/>
                <a:gd name="T79" fmla="*/ 64 h 91"/>
                <a:gd name="T80" fmla="*/ 41 w 81"/>
                <a:gd name="T81" fmla="*/ 38 h 91"/>
                <a:gd name="T82" fmla="*/ 44 w 81"/>
                <a:gd name="T83" fmla="*/ 40 h 91"/>
                <a:gd name="T84" fmla="*/ 44 w 81"/>
                <a:gd name="T85" fmla="*/ 32 h 91"/>
                <a:gd name="T86" fmla="*/ 36 w 81"/>
                <a:gd name="T87" fmla="*/ 25 h 91"/>
                <a:gd name="T88" fmla="*/ 40 w 81"/>
                <a:gd name="T89" fmla="*/ 23 h 91"/>
                <a:gd name="T90" fmla="*/ 44 w 81"/>
                <a:gd name="T91" fmla="*/ 27 h 91"/>
                <a:gd name="T92" fmla="*/ 44 w 81"/>
                <a:gd name="T93" fmla="*/ 3 h 91"/>
                <a:gd name="T94" fmla="*/ 42 w 81"/>
                <a:gd name="T95" fmla="*/ 3 h 91"/>
                <a:gd name="T96" fmla="*/ 21 w 81"/>
                <a:gd name="T97" fmla="*/ 0 h 91"/>
                <a:gd name="T98" fmla="*/ 15 w 81"/>
                <a:gd name="T99" fmla="*/ 7 h 91"/>
                <a:gd name="T100" fmla="*/ 23 w 81"/>
                <a:gd name="T101" fmla="*/ 7 h 91"/>
                <a:gd name="T102" fmla="*/ 22 w 81"/>
                <a:gd name="T103" fmla="*/ 9 h 91"/>
                <a:gd name="T104" fmla="*/ 13 w 81"/>
                <a:gd name="T105" fmla="*/ 9 h 91"/>
                <a:gd name="T106" fmla="*/ 21 w 81"/>
                <a:gd name="T107" fmla="*/ 17 h 91"/>
                <a:gd name="T108" fmla="*/ 5 w 81"/>
                <a:gd name="T109" fmla="*/ 29 h 91"/>
                <a:gd name="T110" fmla="*/ 4 w 81"/>
                <a:gd name="T111" fmla="*/ 30 h 91"/>
                <a:gd name="T112" fmla="*/ 11 w 81"/>
                <a:gd name="T113" fmla="*/ 45 h 91"/>
                <a:gd name="T114" fmla="*/ 32 w 81"/>
                <a:gd name="T115" fmla="*/ 28 h 91"/>
                <a:gd name="T116" fmla="*/ 34 w 81"/>
                <a:gd name="T117" fmla="*/ 34 h 91"/>
                <a:gd name="T118" fmla="*/ 1 w 81"/>
                <a:gd name="T119" fmla="*/ 69 h 91"/>
                <a:gd name="T120" fmla="*/ 7 w 81"/>
                <a:gd name="T121" fmla="*/ 77 h 91"/>
                <a:gd name="T122" fmla="*/ 44 w 81"/>
                <a:gd name="T123"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91">
                  <a:moveTo>
                    <a:pt x="62" y="38"/>
                  </a:moveTo>
                  <a:cubicBezTo>
                    <a:pt x="64" y="34"/>
                    <a:pt x="67" y="32"/>
                    <a:pt x="67" y="28"/>
                  </a:cubicBezTo>
                  <a:cubicBezTo>
                    <a:pt x="72" y="30"/>
                    <a:pt x="75" y="31"/>
                    <a:pt x="78" y="36"/>
                  </a:cubicBezTo>
                  <a:cubicBezTo>
                    <a:pt x="79" y="45"/>
                    <a:pt x="70" y="48"/>
                    <a:pt x="70" y="51"/>
                  </a:cubicBezTo>
                  <a:cubicBezTo>
                    <a:pt x="72" y="60"/>
                    <a:pt x="80" y="71"/>
                    <a:pt x="81" y="79"/>
                  </a:cubicBezTo>
                  <a:cubicBezTo>
                    <a:pt x="81" y="80"/>
                    <a:pt x="79" y="81"/>
                    <a:pt x="78" y="80"/>
                  </a:cubicBezTo>
                  <a:cubicBezTo>
                    <a:pt x="73" y="76"/>
                    <a:pt x="67" y="64"/>
                    <a:pt x="65" y="57"/>
                  </a:cubicBezTo>
                  <a:cubicBezTo>
                    <a:pt x="62" y="61"/>
                    <a:pt x="57" y="66"/>
                    <a:pt x="50" y="72"/>
                  </a:cubicBezTo>
                  <a:cubicBezTo>
                    <a:pt x="51" y="74"/>
                    <a:pt x="51" y="73"/>
                    <a:pt x="52" y="74"/>
                  </a:cubicBezTo>
                  <a:cubicBezTo>
                    <a:pt x="56" y="75"/>
                    <a:pt x="57" y="75"/>
                    <a:pt x="59" y="77"/>
                  </a:cubicBezTo>
                  <a:cubicBezTo>
                    <a:pt x="60" y="79"/>
                    <a:pt x="59" y="82"/>
                    <a:pt x="59" y="83"/>
                  </a:cubicBezTo>
                  <a:cubicBezTo>
                    <a:pt x="58" y="85"/>
                    <a:pt x="54" y="84"/>
                    <a:pt x="49" y="85"/>
                  </a:cubicBezTo>
                  <a:cubicBezTo>
                    <a:pt x="48" y="86"/>
                    <a:pt x="47" y="87"/>
                    <a:pt x="46" y="87"/>
                  </a:cubicBezTo>
                  <a:cubicBezTo>
                    <a:pt x="45" y="88"/>
                    <a:pt x="45" y="89"/>
                    <a:pt x="44" y="89"/>
                  </a:cubicBezTo>
                  <a:cubicBezTo>
                    <a:pt x="44" y="63"/>
                    <a:pt x="44" y="63"/>
                    <a:pt x="44" y="63"/>
                  </a:cubicBezTo>
                  <a:cubicBezTo>
                    <a:pt x="52" y="55"/>
                    <a:pt x="58" y="45"/>
                    <a:pt x="58" y="43"/>
                  </a:cubicBezTo>
                  <a:cubicBezTo>
                    <a:pt x="56" y="42"/>
                    <a:pt x="56" y="41"/>
                    <a:pt x="53" y="40"/>
                  </a:cubicBezTo>
                  <a:cubicBezTo>
                    <a:pt x="53" y="42"/>
                    <a:pt x="49" y="46"/>
                    <a:pt x="44" y="51"/>
                  </a:cubicBezTo>
                  <a:cubicBezTo>
                    <a:pt x="44" y="43"/>
                    <a:pt x="44" y="43"/>
                    <a:pt x="44" y="43"/>
                  </a:cubicBezTo>
                  <a:cubicBezTo>
                    <a:pt x="44" y="42"/>
                    <a:pt x="45" y="41"/>
                    <a:pt x="45" y="40"/>
                  </a:cubicBezTo>
                  <a:cubicBezTo>
                    <a:pt x="44" y="40"/>
                    <a:pt x="44" y="40"/>
                    <a:pt x="44" y="40"/>
                  </a:cubicBezTo>
                  <a:cubicBezTo>
                    <a:pt x="44" y="32"/>
                    <a:pt x="44" y="32"/>
                    <a:pt x="44" y="32"/>
                  </a:cubicBezTo>
                  <a:cubicBezTo>
                    <a:pt x="45" y="33"/>
                    <a:pt x="46" y="34"/>
                    <a:pt x="46" y="35"/>
                  </a:cubicBezTo>
                  <a:cubicBezTo>
                    <a:pt x="50" y="37"/>
                    <a:pt x="48" y="36"/>
                    <a:pt x="50" y="39"/>
                  </a:cubicBezTo>
                  <a:cubicBezTo>
                    <a:pt x="52" y="39"/>
                    <a:pt x="51" y="38"/>
                    <a:pt x="51" y="36"/>
                  </a:cubicBezTo>
                  <a:cubicBezTo>
                    <a:pt x="49" y="34"/>
                    <a:pt x="47" y="30"/>
                    <a:pt x="44" y="27"/>
                  </a:cubicBezTo>
                  <a:cubicBezTo>
                    <a:pt x="44" y="3"/>
                    <a:pt x="44" y="3"/>
                    <a:pt x="44" y="3"/>
                  </a:cubicBezTo>
                  <a:cubicBezTo>
                    <a:pt x="45" y="4"/>
                    <a:pt x="47" y="6"/>
                    <a:pt x="48" y="7"/>
                  </a:cubicBezTo>
                  <a:cubicBezTo>
                    <a:pt x="50" y="14"/>
                    <a:pt x="49" y="16"/>
                    <a:pt x="44" y="19"/>
                  </a:cubicBezTo>
                  <a:cubicBezTo>
                    <a:pt x="50" y="26"/>
                    <a:pt x="52" y="33"/>
                    <a:pt x="62" y="38"/>
                  </a:cubicBezTo>
                  <a:close/>
                  <a:moveTo>
                    <a:pt x="44" y="89"/>
                  </a:moveTo>
                  <a:cubicBezTo>
                    <a:pt x="41" y="91"/>
                    <a:pt x="37" y="91"/>
                    <a:pt x="33" y="91"/>
                  </a:cubicBezTo>
                  <a:cubicBezTo>
                    <a:pt x="29" y="90"/>
                    <a:pt x="13" y="81"/>
                    <a:pt x="12" y="77"/>
                  </a:cubicBezTo>
                  <a:cubicBezTo>
                    <a:pt x="12" y="77"/>
                    <a:pt x="13" y="77"/>
                    <a:pt x="13" y="77"/>
                  </a:cubicBezTo>
                  <a:cubicBezTo>
                    <a:pt x="20" y="84"/>
                    <a:pt x="33" y="74"/>
                    <a:pt x="44" y="63"/>
                  </a:cubicBezTo>
                  <a:cubicBezTo>
                    <a:pt x="44" y="89"/>
                    <a:pt x="44" y="89"/>
                    <a:pt x="44" y="89"/>
                  </a:cubicBezTo>
                  <a:close/>
                  <a:moveTo>
                    <a:pt x="44" y="51"/>
                  </a:moveTo>
                  <a:cubicBezTo>
                    <a:pt x="44" y="43"/>
                    <a:pt x="44" y="43"/>
                    <a:pt x="44" y="43"/>
                  </a:cubicBezTo>
                  <a:cubicBezTo>
                    <a:pt x="41" y="47"/>
                    <a:pt x="33" y="54"/>
                    <a:pt x="26" y="59"/>
                  </a:cubicBezTo>
                  <a:cubicBezTo>
                    <a:pt x="24" y="60"/>
                    <a:pt x="20" y="64"/>
                    <a:pt x="18" y="64"/>
                  </a:cubicBezTo>
                  <a:cubicBezTo>
                    <a:pt x="22" y="58"/>
                    <a:pt x="36" y="48"/>
                    <a:pt x="41" y="38"/>
                  </a:cubicBezTo>
                  <a:cubicBezTo>
                    <a:pt x="42" y="39"/>
                    <a:pt x="43" y="39"/>
                    <a:pt x="44" y="40"/>
                  </a:cubicBezTo>
                  <a:cubicBezTo>
                    <a:pt x="44" y="32"/>
                    <a:pt x="44" y="32"/>
                    <a:pt x="44" y="32"/>
                  </a:cubicBezTo>
                  <a:cubicBezTo>
                    <a:pt x="42" y="30"/>
                    <a:pt x="40" y="28"/>
                    <a:pt x="36" y="25"/>
                  </a:cubicBezTo>
                  <a:cubicBezTo>
                    <a:pt x="37" y="25"/>
                    <a:pt x="39" y="23"/>
                    <a:pt x="40" y="23"/>
                  </a:cubicBezTo>
                  <a:cubicBezTo>
                    <a:pt x="42" y="24"/>
                    <a:pt x="43" y="25"/>
                    <a:pt x="44" y="27"/>
                  </a:cubicBezTo>
                  <a:cubicBezTo>
                    <a:pt x="44" y="3"/>
                    <a:pt x="44" y="3"/>
                    <a:pt x="44" y="3"/>
                  </a:cubicBezTo>
                  <a:cubicBezTo>
                    <a:pt x="43" y="3"/>
                    <a:pt x="42" y="3"/>
                    <a:pt x="42" y="3"/>
                  </a:cubicBezTo>
                  <a:cubicBezTo>
                    <a:pt x="41" y="3"/>
                    <a:pt x="25" y="0"/>
                    <a:pt x="21" y="0"/>
                  </a:cubicBezTo>
                  <a:cubicBezTo>
                    <a:pt x="17" y="1"/>
                    <a:pt x="14" y="2"/>
                    <a:pt x="15" y="7"/>
                  </a:cubicBezTo>
                  <a:cubicBezTo>
                    <a:pt x="16" y="8"/>
                    <a:pt x="20" y="8"/>
                    <a:pt x="23" y="7"/>
                  </a:cubicBezTo>
                  <a:cubicBezTo>
                    <a:pt x="24" y="8"/>
                    <a:pt x="23" y="9"/>
                    <a:pt x="22" y="9"/>
                  </a:cubicBezTo>
                  <a:cubicBezTo>
                    <a:pt x="18" y="10"/>
                    <a:pt x="17" y="9"/>
                    <a:pt x="13" y="9"/>
                  </a:cubicBezTo>
                  <a:cubicBezTo>
                    <a:pt x="9" y="9"/>
                    <a:pt x="18" y="15"/>
                    <a:pt x="21" y="17"/>
                  </a:cubicBezTo>
                  <a:cubicBezTo>
                    <a:pt x="20" y="21"/>
                    <a:pt x="10" y="30"/>
                    <a:pt x="5" y="29"/>
                  </a:cubicBezTo>
                  <a:cubicBezTo>
                    <a:pt x="5" y="30"/>
                    <a:pt x="5" y="29"/>
                    <a:pt x="4" y="30"/>
                  </a:cubicBezTo>
                  <a:cubicBezTo>
                    <a:pt x="4" y="36"/>
                    <a:pt x="4" y="43"/>
                    <a:pt x="11" y="45"/>
                  </a:cubicBezTo>
                  <a:cubicBezTo>
                    <a:pt x="15" y="42"/>
                    <a:pt x="29" y="33"/>
                    <a:pt x="32" y="28"/>
                  </a:cubicBezTo>
                  <a:cubicBezTo>
                    <a:pt x="36" y="31"/>
                    <a:pt x="34" y="33"/>
                    <a:pt x="34" y="34"/>
                  </a:cubicBezTo>
                  <a:cubicBezTo>
                    <a:pt x="26" y="45"/>
                    <a:pt x="10" y="59"/>
                    <a:pt x="1" y="69"/>
                  </a:cubicBezTo>
                  <a:cubicBezTo>
                    <a:pt x="0" y="76"/>
                    <a:pt x="0" y="79"/>
                    <a:pt x="7" y="77"/>
                  </a:cubicBezTo>
                  <a:cubicBezTo>
                    <a:pt x="10" y="78"/>
                    <a:pt x="31" y="62"/>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9" name="Freeform 11">
              <a:extLst>
                <a:ext uri="{FF2B5EF4-FFF2-40B4-BE49-F238E27FC236}">
                  <a16:creationId xmlns:a16="http://schemas.microsoft.com/office/drawing/2014/main" id="{8E032799-F25E-44D1-95B4-A586CF65FDB9}"/>
                </a:ext>
              </a:extLst>
            </p:cNvPr>
            <p:cNvSpPr>
              <a:spLocks/>
            </p:cNvSpPr>
            <p:nvPr/>
          </p:nvSpPr>
          <p:spPr bwMode="auto">
            <a:xfrm>
              <a:off x="4241" y="1931"/>
              <a:ext cx="280" cy="191"/>
            </a:xfrm>
            <a:custGeom>
              <a:avLst/>
              <a:gdLst>
                <a:gd name="T0" fmla="*/ 29 w 147"/>
                <a:gd name="T1" fmla="*/ 27 h 99"/>
                <a:gd name="T2" fmla="*/ 50 w 147"/>
                <a:gd name="T3" fmla="*/ 67 h 99"/>
                <a:gd name="T4" fmla="*/ 59 w 147"/>
                <a:gd name="T5" fmla="*/ 64 h 99"/>
                <a:gd name="T6" fmla="*/ 44 w 147"/>
                <a:gd name="T7" fmla="*/ 19 h 99"/>
                <a:gd name="T8" fmla="*/ 60 w 147"/>
                <a:gd name="T9" fmla="*/ 35 h 99"/>
                <a:gd name="T10" fmla="*/ 66 w 147"/>
                <a:gd name="T11" fmla="*/ 56 h 99"/>
                <a:gd name="T12" fmla="*/ 69 w 147"/>
                <a:gd name="T13" fmla="*/ 51 h 99"/>
                <a:gd name="T14" fmla="*/ 70 w 147"/>
                <a:gd name="T15" fmla="*/ 45 h 99"/>
                <a:gd name="T16" fmla="*/ 66 w 147"/>
                <a:gd name="T17" fmla="*/ 40 h 99"/>
                <a:gd name="T18" fmla="*/ 72 w 147"/>
                <a:gd name="T19" fmla="*/ 40 h 99"/>
                <a:gd name="T20" fmla="*/ 73 w 147"/>
                <a:gd name="T21" fmla="*/ 30 h 99"/>
                <a:gd name="T22" fmla="*/ 63 w 147"/>
                <a:gd name="T23" fmla="*/ 16 h 99"/>
                <a:gd name="T24" fmla="*/ 66 w 147"/>
                <a:gd name="T25" fmla="*/ 5 h 99"/>
                <a:gd name="T26" fmla="*/ 80 w 147"/>
                <a:gd name="T27" fmla="*/ 15 h 99"/>
                <a:gd name="T28" fmla="*/ 87 w 147"/>
                <a:gd name="T29" fmla="*/ 39 h 99"/>
                <a:gd name="T30" fmla="*/ 82 w 147"/>
                <a:gd name="T31" fmla="*/ 50 h 99"/>
                <a:gd name="T32" fmla="*/ 77 w 147"/>
                <a:gd name="T33" fmla="*/ 58 h 99"/>
                <a:gd name="T34" fmla="*/ 99 w 147"/>
                <a:gd name="T35" fmla="*/ 53 h 99"/>
                <a:gd name="T36" fmla="*/ 94 w 147"/>
                <a:gd name="T37" fmla="*/ 40 h 99"/>
                <a:gd name="T38" fmla="*/ 99 w 147"/>
                <a:gd name="T39" fmla="*/ 38 h 99"/>
                <a:gd name="T40" fmla="*/ 104 w 147"/>
                <a:gd name="T41" fmla="*/ 37 h 99"/>
                <a:gd name="T42" fmla="*/ 98 w 147"/>
                <a:gd name="T43" fmla="*/ 23 h 99"/>
                <a:gd name="T44" fmla="*/ 101 w 147"/>
                <a:gd name="T45" fmla="*/ 19 h 99"/>
                <a:gd name="T46" fmla="*/ 105 w 147"/>
                <a:gd name="T47" fmla="*/ 15 h 99"/>
                <a:gd name="T48" fmla="*/ 96 w 147"/>
                <a:gd name="T49" fmla="*/ 6 h 99"/>
                <a:gd name="T50" fmla="*/ 104 w 147"/>
                <a:gd name="T51" fmla="*/ 3 h 99"/>
                <a:gd name="T52" fmla="*/ 111 w 147"/>
                <a:gd name="T53" fmla="*/ 2 h 99"/>
                <a:gd name="T54" fmla="*/ 120 w 147"/>
                <a:gd name="T55" fmla="*/ 19 h 99"/>
                <a:gd name="T56" fmla="*/ 114 w 147"/>
                <a:gd name="T57" fmla="*/ 32 h 99"/>
                <a:gd name="T58" fmla="*/ 112 w 147"/>
                <a:gd name="T59" fmla="*/ 49 h 99"/>
                <a:gd name="T60" fmla="*/ 143 w 147"/>
                <a:gd name="T61" fmla="*/ 56 h 99"/>
                <a:gd name="T62" fmla="*/ 130 w 147"/>
                <a:gd name="T63" fmla="*/ 63 h 99"/>
                <a:gd name="T64" fmla="*/ 119 w 147"/>
                <a:gd name="T65" fmla="*/ 58 h 99"/>
                <a:gd name="T66" fmla="*/ 127 w 147"/>
                <a:gd name="T67" fmla="*/ 55 h 99"/>
                <a:gd name="T68" fmla="*/ 109 w 147"/>
                <a:gd name="T69" fmla="*/ 59 h 99"/>
                <a:gd name="T70" fmla="*/ 108 w 147"/>
                <a:gd name="T71" fmla="*/ 63 h 99"/>
                <a:gd name="T72" fmla="*/ 98 w 147"/>
                <a:gd name="T73" fmla="*/ 60 h 99"/>
                <a:gd name="T74" fmla="*/ 79 w 147"/>
                <a:gd name="T75" fmla="*/ 64 h 99"/>
                <a:gd name="T76" fmla="*/ 65 w 147"/>
                <a:gd name="T77" fmla="*/ 74 h 99"/>
                <a:gd name="T78" fmla="*/ 58 w 147"/>
                <a:gd name="T79" fmla="*/ 71 h 99"/>
                <a:gd name="T80" fmla="*/ 53 w 147"/>
                <a:gd name="T81" fmla="*/ 80 h 99"/>
                <a:gd name="T82" fmla="*/ 48 w 147"/>
                <a:gd name="T83" fmla="*/ 76 h 99"/>
                <a:gd name="T84" fmla="*/ 25 w 147"/>
                <a:gd name="T85" fmla="*/ 86 h 99"/>
                <a:gd name="T86" fmla="*/ 19 w 147"/>
                <a:gd name="T87" fmla="*/ 94 h 99"/>
                <a:gd name="T88" fmla="*/ 8 w 147"/>
                <a:gd name="T89" fmla="*/ 98 h 99"/>
                <a:gd name="T90" fmla="*/ 4 w 147"/>
                <a:gd name="T91" fmla="*/ 88 h 99"/>
                <a:gd name="T92" fmla="*/ 16 w 147"/>
                <a:gd name="T93" fmla="*/ 74 h 99"/>
                <a:gd name="T94" fmla="*/ 25 w 147"/>
                <a:gd name="T95" fmla="*/ 76 h 99"/>
                <a:gd name="T96" fmla="*/ 48 w 147"/>
                <a:gd name="T97" fmla="*/ 66 h 99"/>
                <a:gd name="T98" fmla="*/ 31 w 147"/>
                <a:gd name="T99"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7" h="99">
                  <a:moveTo>
                    <a:pt x="31" y="33"/>
                  </a:moveTo>
                  <a:cubicBezTo>
                    <a:pt x="31" y="33"/>
                    <a:pt x="18" y="23"/>
                    <a:pt x="29" y="27"/>
                  </a:cubicBezTo>
                  <a:cubicBezTo>
                    <a:pt x="29" y="27"/>
                    <a:pt x="40" y="30"/>
                    <a:pt x="46" y="48"/>
                  </a:cubicBezTo>
                  <a:cubicBezTo>
                    <a:pt x="46" y="48"/>
                    <a:pt x="51" y="60"/>
                    <a:pt x="50" y="67"/>
                  </a:cubicBezTo>
                  <a:cubicBezTo>
                    <a:pt x="50" y="67"/>
                    <a:pt x="50" y="69"/>
                    <a:pt x="53" y="68"/>
                  </a:cubicBezTo>
                  <a:cubicBezTo>
                    <a:pt x="53" y="68"/>
                    <a:pt x="59" y="68"/>
                    <a:pt x="59" y="64"/>
                  </a:cubicBezTo>
                  <a:cubicBezTo>
                    <a:pt x="59" y="64"/>
                    <a:pt x="61" y="50"/>
                    <a:pt x="51" y="28"/>
                  </a:cubicBezTo>
                  <a:cubicBezTo>
                    <a:pt x="51" y="28"/>
                    <a:pt x="48" y="20"/>
                    <a:pt x="44" y="19"/>
                  </a:cubicBezTo>
                  <a:cubicBezTo>
                    <a:pt x="44" y="19"/>
                    <a:pt x="42" y="16"/>
                    <a:pt x="45" y="18"/>
                  </a:cubicBezTo>
                  <a:cubicBezTo>
                    <a:pt x="45" y="18"/>
                    <a:pt x="56" y="20"/>
                    <a:pt x="60" y="35"/>
                  </a:cubicBezTo>
                  <a:cubicBezTo>
                    <a:pt x="60" y="35"/>
                    <a:pt x="63" y="47"/>
                    <a:pt x="64" y="56"/>
                  </a:cubicBezTo>
                  <a:cubicBezTo>
                    <a:pt x="64" y="56"/>
                    <a:pt x="65" y="60"/>
                    <a:pt x="66" y="56"/>
                  </a:cubicBezTo>
                  <a:cubicBezTo>
                    <a:pt x="66" y="56"/>
                    <a:pt x="67" y="54"/>
                    <a:pt x="69" y="53"/>
                  </a:cubicBezTo>
                  <a:cubicBezTo>
                    <a:pt x="69" y="53"/>
                    <a:pt x="70" y="52"/>
                    <a:pt x="69" y="51"/>
                  </a:cubicBezTo>
                  <a:cubicBezTo>
                    <a:pt x="69" y="51"/>
                    <a:pt x="69" y="48"/>
                    <a:pt x="70" y="48"/>
                  </a:cubicBezTo>
                  <a:cubicBezTo>
                    <a:pt x="70" y="48"/>
                    <a:pt x="72" y="47"/>
                    <a:pt x="70" y="45"/>
                  </a:cubicBezTo>
                  <a:cubicBezTo>
                    <a:pt x="70" y="45"/>
                    <a:pt x="69" y="43"/>
                    <a:pt x="67" y="43"/>
                  </a:cubicBezTo>
                  <a:cubicBezTo>
                    <a:pt x="67" y="43"/>
                    <a:pt x="60" y="37"/>
                    <a:pt x="66" y="40"/>
                  </a:cubicBezTo>
                  <a:cubicBezTo>
                    <a:pt x="66" y="40"/>
                    <a:pt x="69" y="41"/>
                    <a:pt x="70" y="42"/>
                  </a:cubicBezTo>
                  <a:cubicBezTo>
                    <a:pt x="70" y="42"/>
                    <a:pt x="72" y="44"/>
                    <a:pt x="72" y="40"/>
                  </a:cubicBezTo>
                  <a:cubicBezTo>
                    <a:pt x="72" y="40"/>
                    <a:pt x="74" y="32"/>
                    <a:pt x="75" y="31"/>
                  </a:cubicBezTo>
                  <a:cubicBezTo>
                    <a:pt x="75" y="31"/>
                    <a:pt x="76" y="27"/>
                    <a:pt x="73" y="30"/>
                  </a:cubicBezTo>
                  <a:cubicBezTo>
                    <a:pt x="73" y="30"/>
                    <a:pt x="69" y="32"/>
                    <a:pt x="67" y="26"/>
                  </a:cubicBezTo>
                  <a:cubicBezTo>
                    <a:pt x="67" y="26"/>
                    <a:pt x="59" y="19"/>
                    <a:pt x="63" y="16"/>
                  </a:cubicBezTo>
                  <a:cubicBezTo>
                    <a:pt x="63" y="16"/>
                    <a:pt x="68" y="11"/>
                    <a:pt x="64" y="7"/>
                  </a:cubicBezTo>
                  <a:cubicBezTo>
                    <a:pt x="64" y="7"/>
                    <a:pt x="60" y="2"/>
                    <a:pt x="66" y="5"/>
                  </a:cubicBezTo>
                  <a:cubicBezTo>
                    <a:pt x="66" y="5"/>
                    <a:pt x="71" y="7"/>
                    <a:pt x="76" y="12"/>
                  </a:cubicBezTo>
                  <a:cubicBezTo>
                    <a:pt x="76" y="12"/>
                    <a:pt x="75" y="14"/>
                    <a:pt x="80" y="15"/>
                  </a:cubicBezTo>
                  <a:cubicBezTo>
                    <a:pt x="80" y="15"/>
                    <a:pt x="97" y="18"/>
                    <a:pt x="94" y="28"/>
                  </a:cubicBezTo>
                  <a:cubicBezTo>
                    <a:pt x="94" y="28"/>
                    <a:pt x="87" y="34"/>
                    <a:pt x="87" y="39"/>
                  </a:cubicBezTo>
                  <a:cubicBezTo>
                    <a:pt x="87" y="39"/>
                    <a:pt x="85" y="44"/>
                    <a:pt x="83" y="45"/>
                  </a:cubicBezTo>
                  <a:cubicBezTo>
                    <a:pt x="83" y="45"/>
                    <a:pt x="82" y="45"/>
                    <a:pt x="82" y="50"/>
                  </a:cubicBezTo>
                  <a:cubicBezTo>
                    <a:pt x="82" y="50"/>
                    <a:pt x="83" y="51"/>
                    <a:pt x="81" y="52"/>
                  </a:cubicBezTo>
                  <a:cubicBezTo>
                    <a:pt x="81" y="52"/>
                    <a:pt x="79" y="55"/>
                    <a:pt x="77" y="58"/>
                  </a:cubicBezTo>
                  <a:cubicBezTo>
                    <a:pt x="77" y="58"/>
                    <a:pt x="72" y="62"/>
                    <a:pt x="76" y="60"/>
                  </a:cubicBezTo>
                  <a:cubicBezTo>
                    <a:pt x="76" y="60"/>
                    <a:pt x="92" y="55"/>
                    <a:pt x="99" y="53"/>
                  </a:cubicBezTo>
                  <a:cubicBezTo>
                    <a:pt x="99" y="53"/>
                    <a:pt x="104" y="51"/>
                    <a:pt x="100" y="48"/>
                  </a:cubicBezTo>
                  <a:cubicBezTo>
                    <a:pt x="100" y="48"/>
                    <a:pt x="95" y="43"/>
                    <a:pt x="94" y="40"/>
                  </a:cubicBezTo>
                  <a:cubicBezTo>
                    <a:pt x="94" y="40"/>
                    <a:pt x="92" y="35"/>
                    <a:pt x="95" y="37"/>
                  </a:cubicBezTo>
                  <a:cubicBezTo>
                    <a:pt x="95" y="37"/>
                    <a:pt x="98" y="40"/>
                    <a:pt x="99" y="38"/>
                  </a:cubicBezTo>
                  <a:cubicBezTo>
                    <a:pt x="99" y="38"/>
                    <a:pt x="98" y="37"/>
                    <a:pt x="101" y="38"/>
                  </a:cubicBezTo>
                  <a:cubicBezTo>
                    <a:pt x="101" y="38"/>
                    <a:pt x="104" y="40"/>
                    <a:pt x="104" y="37"/>
                  </a:cubicBezTo>
                  <a:cubicBezTo>
                    <a:pt x="104" y="37"/>
                    <a:pt x="107" y="31"/>
                    <a:pt x="104" y="32"/>
                  </a:cubicBezTo>
                  <a:cubicBezTo>
                    <a:pt x="104" y="32"/>
                    <a:pt x="98" y="28"/>
                    <a:pt x="98" y="23"/>
                  </a:cubicBezTo>
                  <a:cubicBezTo>
                    <a:pt x="98" y="23"/>
                    <a:pt x="97" y="20"/>
                    <a:pt x="98" y="19"/>
                  </a:cubicBezTo>
                  <a:cubicBezTo>
                    <a:pt x="98" y="19"/>
                    <a:pt x="99" y="17"/>
                    <a:pt x="101" y="19"/>
                  </a:cubicBezTo>
                  <a:cubicBezTo>
                    <a:pt x="101" y="19"/>
                    <a:pt x="105" y="27"/>
                    <a:pt x="105" y="22"/>
                  </a:cubicBezTo>
                  <a:cubicBezTo>
                    <a:pt x="105" y="15"/>
                    <a:pt x="105" y="15"/>
                    <a:pt x="105" y="15"/>
                  </a:cubicBezTo>
                  <a:cubicBezTo>
                    <a:pt x="105" y="15"/>
                    <a:pt x="106" y="12"/>
                    <a:pt x="100" y="12"/>
                  </a:cubicBezTo>
                  <a:cubicBezTo>
                    <a:pt x="100" y="12"/>
                    <a:pt x="90" y="7"/>
                    <a:pt x="96" y="6"/>
                  </a:cubicBezTo>
                  <a:cubicBezTo>
                    <a:pt x="96" y="6"/>
                    <a:pt x="100" y="7"/>
                    <a:pt x="99" y="4"/>
                  </a:cubicBezTo>
                  <a:cubicBezTo>
                    <a:pt x="99" y="4"/>
                    <a:pt x="99" y="3"/>
                    <a:pt x="104" y="3"/>
                  </a:cubicBezTo>
                  <a:cubicBezTo>
                    <a:pt x="104" y="3"/>
                    <a:pt x="105" y="3"/>
                    <a:pt x="106" y="1"/>
                  </a:cubicBezTo>
                  <a:cubicBezTo>
                    <a:pt x="106" y="1"/>
                    <a:pt x="107" y="0"/>
                    <a:pt x="111" y="2"/>
                  </a:cubicBezTo>
                  <a:cubicBezTo>
                    <a:pt x="111" y="2"/>
                    <a:pt x="127" y="6"/>
                    <a:pt x="124" y="14"/>
                  </a:cubicBezTo>
                  <a:cubicBezTo>
                    <a:pt x="124" y="14"/>
                    <a:pt x="123" y="18"/>
                    <a:pt x="120" y="19"/>
                  </a:cubicBezTo>
                  <a:cubicBezTo>
                    <a:pt x="120" y="19"/>
                    <a:pt x="119" y="18"/>
                    <a:pt x="116" y="26"/>
                  </a:cubicBezTo>
                  <a:cubicBezTo>
                    <a:pt x="116" y="26"/>
                    <a:pt x="114" y="29"/>
                    <a:pt x="114" y="32"/>
                  </a:cubicBezTo>
                  <a:cubicBezTo>
                    <a:pt x="114" y="32"/>
                    <a:pt x="115" y="38"/>
                    <a:pt x="113" y="41"/>
                  </a:cubicBezTo>
                  <a:cubicBezTo>
                    <a:pt x="113" y="41"/>
                    <a:pt x="113" y="47"/>
                    <a:pt x="112" y="49"/>
                  </a:cubicBezTo>
                  <a:cubicBezTo>
                    <a:pt x="112" y="49"/>
                    <a:pt x="111" y="52"/>
                    <a:pt x="114" y="51"/>
                  </a:cubicBezTo>
                  <a:cubicBezTo>
                    <a:pt x="114" y="51"/>
                    <a:pt x="136" y="46"/>
                    <a:pt x="143" y="56"/>
                  </a:cubicBezTo>
                  <a:cubicBezTo>
                    <a:pt x="143" y="56"/>
                    <a:pt x="147" y="58"/>
                    <a:pt x="136" y="62"/>
                  </a:cubicBezTo>
                  <a:cubicBezTo>
                    <a:pt x="136" y="62"/>
                    <a:pt x="132" y="64"/>
                    <a:pt x="130" y="63"/>
                  </a:cubicBezTo>
                  <a:cubicBezTo>
                    <a:pt x="118" y="60"/>
                    <a:pt x="118" y="60"/>
                    <a:pt x="118" y="60"/>
                  </a:cubicBezTo>
                  <a:cubicBezTo>
                    <a:pt x="118" y="60"/>
                    <a:pt x="113" y="59"/>
                    <a:pt x="119" y="58"/>
                  </a:cubicBezTo>
                  <a:cubicBezTo>
                    <a:pt x="119" y="58"/>
                    <a:pt x="127" y="58"/>
                    <a:pt x="128" y="56"/>
                  </a:cubicBezTo>
                  <a:cubicBezTo>
                    <a:pt x="128" y="56"/>
                    <a:pt x="131" y="54"/>
                    <a:pt x="127" y="55"/>
                  </a:cubicBezTo>
                  <a:cubicBezTo>
                    <a:pt x="127" y="55"/>
                    <a:pt x="118" y="56"/>
                    <a:pt x="115" y="55"/>
                  </a:cubicBezTo>
                  <a:cubicBezTo>
                    <a:pt x="115" y="55"/>
                    <a:pt x="110" y="55"/>
                    <a:pt x="109" y="59"/>
                  </a:cubicBezTo>
                  <a:cubicBezTo>
                    <a:pt x="109" y="59"/>
                    <a:pt x="110" y="60"/>
                    <a:pt x="108" y="61"/>
                  </a:cubicBezTo>
                  <a:cubicBezTo>
                    <a:pt x="108" y="61"/>
                    <a:pt x="108" y="61"/>
                    <a:pt x="108" y="63"/>
                  </a:cubicBezTo>
                  <a:cubicBezTo>
                    <a:pt x="108" y="63"/>
                    <a:pt x="108" y="70"/>
                    <a:pt x="102" y="66"/>
                  </a:cubicBezTo>
                  <a:cubicBezTo>
                    <a:pt x="102" y="66"/>
                    <a:pt x="97" y="64"/>
                    <a:pt x="98" y="60"/>
                  </a:cubicBezTo>
                  <a:cubicBezTo>
                    <a:pt x="98" y="60"/>
                    <a:pt x="99" y="56"/>
                    <a:pt x="95" y="58"/>
                  </a:cubicBezTo>
                  <a:cubicBezTo>
                    <a:pt x="95" y="58"/>
                    <a:pt x="84" y="63"/>
                    <a:pt x="79" y="64"/>
                  </a:cubicBezTo>
                  <a:cubicBezTo>
                    <a:pt x="79" y="64"/>
                    <a:pt x="65" y="66"/>
                    <a:pt x="66" y="70"/>
                  </a:cubicBezTo>
                  <a:cubicBezTo>
                    <a:pt x="66" y="70"/>
                    <a:pt x="68" y="74"/>
                    <a:pt x="65" y="74"/>
                  </a:cubicBezTo>
                  <a:cubicBezTo>
                    <a:pt x="65" y="74"/>
                    <a:pt x="63" y="73"/>
                    <a:pt x="61" y="70"/>
                  </a:cubicBezTo>
                  <a:cubicBezTo>
                    <a:pt x="61" y="70"/>
                    <a:pt x="61" y="69"/>
                    <a:pt x="58" y="71"/>
                  </a:cubicBezTo>
                  <a:cubicBezTo>
                    <a:pt x="58" y="71"/>
                    <a:pt x="50" y="73"/>
                    <a:pt x="52" y="77"/>
                  </a:cubicBezTo>
                  <a:cubicBezTo>
                    <a:pt x="52" y="77"/>
                    <a:pt x="53" y="78"/>
                    <a:pt x="53" y="80"/>
                  </a:cubicBezTo>
                  <a:cubicBezTo>
                    <a:pt x="53" y="80"/>
                    <a:pt x="56" y="82"/>
                    <a:pt x="53" y="82"/>
                  </a:cubicBezTo>
                  <a:cubicBezTo>
                    <a:pt x="53" y="82"/>
                    <a:pt x="50" y="79"/>
                    <a:pt x="48" y="76"/>
                  </a:cubicBezTo>
                  <a:cubicBezTo>
                    <a:pt x="48" y="76"/>
                    <a:pt x="48" y="73"/>
                    <a:pt x="44" y="76"/>
                  </a:cubicBezTo>
                  <a:cubicBezTo>
                    <a:pt x="44" y="76"/>
                    <a:pt x="31" y="77"/>
                    <a:pt x="25" y="86"/>
                  </a:cubicBezTo>
                  <a:cubicBezTo>
                    <a:pt x="25" y="86"/>
                    <a:pt x="23" y="87"/>
                    <a:pt x="23" y="90"/>
                  </a:cubicBezTo>
                  <a:cubicBezTo>
                    <a:pt x="23" y="90"/>
                    <a:pt x="20" y="93"/>
                    <a:pt x="19" y="94"/>
                  </a:cubicBezTo>
                  <a:cubicBezTo>
                    <a:pt x="19" y="94"/>
                    <a:pt x="15" y="99"/>
                    <a:pt x="13" y="99"/>
                  </a:cubicBezTo>
                  <a:cubicBezTo>
                    <a:pt x="13" y="99"/>
                    <a:pt x="10" y="98"/>
                    <a:pt x="8" y="98"/>
                  </a:cubicBezTo>
                  <a:cubicBezTo>
                    <a:pt x="8" y="98"/>
                    <a:pt x="8" y="98"/>
                    <a:pt x="6" y="96"/>
                  </a:cubicBezTo>
                  <a:cubicBezTo>
                    <a:pt x="6" y="96"/>
                    <a:pt x="0" y="92"/>
                    <a:pt x="4" y="88"/>
                  </a:cubicBezTo>
                  <a:cubicBezTo>
                    <a:pt x="4" y="88"/>
                    <a:pt x="8" y="84"/>
                    <a:pt x="10" y="79"/>
                  </a:cubicBezTo>
                  <a:cubicBezTo>
                    <a:pt x="10" y="79"/>
                    <a:pt x="11" y="73"/>
                    <a:pt x="16" y="74"/>
                  </a:cubicBezTo>
                  <a:cubicBezTo>
                    <a:pt x="16" y="74"/>
                    <a:pt x="21" y="75"/>
                    <a:pt x="22" y="77"/>
                  </a:cubicBezTo>
                  <a:cubicBezTo>
                    <a:pt x="22" y="77"/>
                    <a:pt x="23" y="78"/>
                    <a:pt x="25" y="76"/>
                  </a:cubicBezTo>
                  <a:cubicBezTo>
                    <a:pt x="25" y="76"/>
                    <a:pt x="40" y="74"/>
                    <a:pt x="47" y="70"/>
                  </a:cubicBezTo>
                  <a:cubicBezTo>
                    <a:pt x="47" y="70"/>
                    <a:pt x="48" y="70"/>
                    <a:pt x="48" y="66"/>
                  </a:cubicBezTo>
                  <a:cubicBezTo>
                    <a:pt x="48" y="66"/>
                    <a:pt x="45" y="51"/>
                    <a:pt x="40" y="44"/>
                  </a:cubicBezTo>
                  <a:cubicBezTo>
                    <a:pt x="40" y="44"/>
                    <a:pt x="35" y="35"/>
                    <a:pt x="3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0" name="Freeform 12">
              <a:extLst>
                <a:ext uri="{FF2B5EF4-FFF2-40B4-BE49-F238E27FC236}">
                  <a16:creationId xmlns:a16="http://schemas.microsoft.com/office/drawing/2014/main" id="{030757E3-91F8-4ABD-901D-612D7544837E}"/>
                </a:ext>
              </a:extLst>
            </p:cNvPr>
            <p:cNvSpPr>
              <a:spLocks/>
            </p:cNvSpPr>
            <p:nvPr/>
          </p:nvSpPr>
          <p:spPr bwMode="auto">
            <a:xfrm>
              <a:off x="4306" y="2062"/>
              <a:ext cx="168" cy="188"/>
            </a:xfrm>
            <a:custGeom>
              <a:avLst/>
              <a:gdLst>
                <a:gd name="T0" fmla="*/ 26 w 88"/>
                <a:gd name="T1" fmla="*/ 10 h 97"/>
                <a:gd name="T2" fmla="*/ 39 w 88"/>
                <a:gd name="T3" fmla="*/ 7 h 97"/>
                <a:gd name="T4" fmla="*/ 47 w 88"/>
                <a:gd name="T5" fmla="*/ 3 h 97"/>
                <a:gd name="T6" fmla="*/ 53 w 88"/>
                <a:gd name="T7" fmla="*/ 2 h 97"/>
                <a:gd name="T8" fmla="*/ 69 w 88"/>
                <a:gd name="T9" fmla="*/ 9 h 97"/>
                <a:gd name="T10" fmla="*/ 64 w 88"/>
                <a:gd name="T11" fmla="*/ 16 h 97"/>
                <a:gd name="T12" fmla="*/ 61 w 88"/>
                <a:gd name="T13" fmla="*/ 26 h 97"/>
                <a:gd name="T14" fmla="*/ 69 w 88"/>
                <a:gd name="T15" fmla="*/ 33 h 97"/>
                <a:gd name="T16" fmla="*/ 82 w 88"/>
                <a:gd name="T17" fmla="*/ 36 h 97"/>
                <a:gd name="T18" fmla="*/ 84 w 88"/>
                <a:gd name="T19" fmla="*/ 45 h 97"/>
                <a:gd name="T20" fmla="*/ 79 w 88"/>
                <a:gd name="T21" fmla="*/ 48 h 97"/>
                <a:gd name="T22" fmla="*/ 75 w 88"/>
                <a:gd name="T23" fmla="*/ 48 h 97"/>
                <a:gd name="T24" fmla="*/ 69 w 88"/>
                <a:gd name="T25" fmla="*/ 55 h 97"/>
                <a:gd name="T26" fmla="*/ 69 w 88"/>
                <a:gd name="T27" fmla="*/ 70 h 97"/>
                <a:gd name="T28" fmla="*/ 58 w 88"/>
                <a:gd name="T29" fmla="*/ 89 h 97"/>
                <a:gd name="T30" fmla="*/ 53 w 88"/>
                <a:gd name="T31" fmla="*/ 92 h 97"/>
                <a:gd name="T32" fmla="*/ 48 w 88"/>
                <a:gd name="T33" fmla="*/ 96 h 97"/>
                <a:gd name="T34" fmla="*/ 45 w 88"/>
                <a:gd name="T35" fmla="*/ 97 h 97"/>
                <a:gd name="T36" fmla="*/ 24 w 88"/>
                <a:gd name="T37" fmla="*/ 97 h 97"/>
                <a:gd name="T38" fmla="*/ 20 w 88"/>
                <a:gd name="T39" fmla="*/ 97 h 97"/>
                <a:gd name="T40" fmla="*/ 18 w 88"/>
                <a:gd name="T41" fmla="*/ 95 h 97"/>
                <a:gd name="T42" fmla="*/ 17 w 88"/>
                <a:gd name="T43" fmla="*/ 95 h 97"/>
                <a:gd name="T44" fmla="*/ 14 w 88"/>
                <a:gd name="T45" fmla="*/ 94 h 97"/>
                <a:gd name="T46" fmla="*/ 4 w 88"/>
                <a:gd name="T47" fmla="*/ 89 h 97"/>
                <a:gd name="T48" fmla="*/ 6 w 88"/>
                <a:gd name="T49" fmla="*/ 88 h 97"/>
                <a:gd name="T50" fmla="*/ 14 w 88"/>
                <a:gd name="T51" fmla="*/ 89 h 97"/>
                <a:gd name="T52" fmla="*/ 15 w 88"/>
                <a:gd name="T53" fmla="*/ 86 h 97"/>
                <a:gd name="T54" fmla="*/ 40 w 88"/>
                <a:gd name="T55" fmla="*/ 81 h 97"/>
                <a:gd name="T56" fmla="*/ 55 w 88"/>
                <a:gd name="T57" fmla="*/ 54 h 97"/>
                <a:gd name="T58" fmla="*/ 38 w 88"/>
                <a:gd name="T59" fmla="*/ 53 h 97"/>
                <a:gd name="T60" fmla="*/ 25 w 88"/>
                <a:gd name="T61" fmla="*/ 57 h 97"/>
                <a:gd name="T62" fmla="*/ 15 w 88"/>
                <a:gd name="T63" fmla="*/ 44 h 97"/>
                <a:gd name="T64" fmla="*/ 16 w 88"/>
                <a:gd name="T65" fmla="*/ 42 h 97"/>
                <a:gd name="T66" fmla="*/ 23 w 88"/>
                <a:gd name="T67" fmla="*/ 43 h 97"/>
                <a:gd name="T68" fmla="*/ 30 w 88"/>
                <a:gd name="T69" fmla="*/ 42 h 97"/>
                <a:gd name="T70" fmla="*/ 42 w 88"/>
                <a:gd name="T71" fmla="*/ 40 h 97"/>
                <a:gd name="T72" fmla="*/ 51 w 88"/>
                <a:gd name="T73" fmla="*/ 38 h 97"/>
                <a:gd name="T74" fmla="*/ 49 w 88"/>
                <a:gd name="T75" fmla="*/ 35 h 97"/>
                <a:gd name="T76" fmla="*/ 42 w 88"/>
                <a:gd name="T77" fmla="*/ 21 h 97"/>
                <a:gd name="T78" fmla="*/ 45 w 88"/>
                <a:gd name="T79" fmla="*/ 12 h 97"/>
                <a:gd name="T80" fmla="*/ 31 w 88"/>
                <a:gd name="T81" fmla="*/ 15 h 97"/>
                <a:gd name="T82" fmla="*/ 25 w 88"/>
                <a:gd name="T83" fmla="*/ 12 h 97"/>
                <a:gd name="T84" fmla="*/ 26 w 88"/>
                <a:gd name="T8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7">
                  <a:moveTo>
                    <a:pt x="26" y="10"/>
                  </a:moveTo>
                  <a:cubicBezTo>
                    <a:pt x="26" y="10"/>
                    <a:pt x="31" y="11"/>
                    <a:pt x="39" y="7"/>
                  </a:cubicBezTo>
                  <a:cubicBezTo>
                    <a:pt x="39" y="7"/>
                    <a:pt x="46" y="6"/>
                    <a:pt x="47" y="3"/>
                  </a:cubicBezTo>
                  <a:cubicBezTo>
                    <a:pt x="47" y="3"/>
                    <a:pt x="48" y="0"/>
                    <a:pt x="53" y="2"/>
                  </a:cubicBezTo>
                  <a:cubicBezTo>
                    <a:pt x="53" y="2"/>
                    <a:pt x="67" y="1"/>
                    <a:pt x="69" y="9"/>
                  </a:cubicBezTo>
                  <a:cubicBezTo>
                    <a:pt x="69" y="9"/>
                    <a:pt x="70" y="13"/>
                    <a:pt x="64" y="16"/>
                  </a:cubicBezTo>
                  <a:cubicBezTo>
                    <a:pt x="64" y="16"/>
                    <a:pt x="60" y="20"/>
                    <a:pt x="61" y="26"/>
                  </a:cubicBezTo>
                  <a:cubicBezTo>
                    <a:pt x="61" y="26"/>
                    <a:pt x="65" y="35"/>
                    <a:pt x="69" y="33"/>
                  </a:cubicBezTo>
                  <a:cubicBezTo>
                    <a:pt x="69" y="33"/>
                    <a:pt x="81" y="33"/>
                    <a:pt x="82" y="36"/>
                  </a:cubicBezTo>
                  <a:cubicBezTo>
                    <a:pt x="82" y="36"/>
                    <a:pt x="88" y="42"/>
                    <a:pt x="84" y="45"/>
                  </a:cubicBezTo>
                  <a:cubicBezTo>
                    <a:pt x="84" y="45"/>
                    <a:pt x="81" y="46"/>
                    <a:pt x="79" y="48"/>
                  </a:cubicBezTo>
                  <a:cubicBezTo>
                    <a:pt x="79" y="48"/>
                    <a:pt x="78" y="49"/>
                    <a:pt x="75" y="48"/>
                  </a:cubicBezTo>
                  <a:cubicBezTo>
                    <a:pt x="75" y="48"/>
                    <a:pt x="68" y="48"/>
                    <a:pt x="69" y="55"/>
                  </a:cubicBezTo>
                  <a:cubicBezTo>
                    <a:pt x="69" y="70"/>
                    <a:pt x="69" y="70"/>
                    <a:pt x="69" y="70"/>
                  </a:cubicBezTo>
                  <a:cubicBezTo>
                    <a:pt x="69" y="70"/>
                    <a:pt x="65" y="83"/>
                    <a:pt x="58" y="89"/>
                  </a:cubicBezTo>
                  <a:cubicBezTo>
                    <a:pt x="58" y="89"/>
                    <a:pt x="54" y="92"/>
                    <a:pt x="53" y="92"/>
                  </a:cubicBezTo>
                  <a:cubicBezTo>
                    <a:pt x="53" y="92"/>
                    <a:pt x="51" y="93"/>
                    <a:pt x="48" y="96"/>
                  </a:cubicBezTo>
                  <a:cubicBezTo>
                    <a:pt x="48" y="96"/>
                    <a:pt x="47" y="97"/>
                    <a:pt x="45" y="97"/>
                  </a:cubicBezTo>
                  <a:cubicBezTo>
                    <a:pt x="24" y="97"/>
                    <a:pt x="24" y="97"/>
                    <a:pt x="24" y="97"/>
                  </a:cubicBezTo>
                  <a:cubicBezTo>
                    <a:pt x="24" y="97"/>
                    <a:pt x="22" y="96"/>
                    <a:pt x="20" y="97"/>
                  </a:cubicBezTo>
                  <a:cubicBezTo>
                    <a:pt x="20" y="97"/>
                    <a:pt x="18" y="96"/>
                    <a:pt x="18" y="95"/>
                  </a:cubicBezTo>
                  <a:cubicBezTo>
                    <a:pt x="18" y="95"/>
                    <a:pt x="19" y="94"/>
                    <a:pt x="17" y="95"/>
                  </a:cubicBezTo>
                  <a:cubicBezTo>
                    <a:pt x="17" y="95"/>
                    <a:pt x="16" y="93"/>
                    <a:pt x="14" y="94"/>
                  </a:cubicBezTo>
                  <a:cubicBezTo>
                    <a:pt x="4" y="89"/>
                    <a:pt x="4" y="89"/>
                    <a:pt x="4" y="89"/>
                  </a:cubicBezTo>
                  <a:cubicBezTo>
                    <a:pt x="4" y="89"/>
                    <a:pt x="0" y="87"/>
                    <a:pt x="6" y="88"/>
                  </a:cubicBezTo>
                  <a:cubicBezTo>
                    <a:pt x="6" y="88"/>
                    <a:pt x="19" y="93"/>
                    <a:pt x="14" y="89"/>
                  </a:cubicBezTo>
                  <a:cubicBezTo>
                    <a:pt x="14" y="89"/>
                    <a:pt x="11" y="86"/>
                    <a:pt x="15" y="86"/>
                  </a:cubicBezTo>
                  <a:cubicBezTo>
                    <a:pt x="15" y="86"/>
                    <a:pt x="30" y="87"/>
                    <a:pt x="40" y="81"/>
                  </a:cubicBezTo>
                  <a:cubicBezTo>
                    <a:pt x="40" y="81"/>
                    <a:pt x="61" y="73"/>
                    <a:pt x="55" y="54"/>
                  </a:cubicBezTo>
                  <a:cubicBezTo>
                    <a:pt x="55" y="54"/>
                    <a:pt x="48" y="50"/>
                    <a:pt x="38" y="53"/>
                  </a:cubicBezTo>
                  <a:cubicBezTo>
                    <a:pt x="38" y="53"/>
                    <a:pt x="29" y="59"/>
                    <a:pt x="25" y="57"/>
                  </a:cubicBezTo>
                  <a:cubicBezTo>
                    <a:pt x="25" y="57"/>
                    <a:pt x="17" y="51"/>
                    <a:pt x="15" y="44"/>
                  </a:cubicBezTo>
                  <a:cubicBezTo>
                    <a:pt x="15" y="44"/>
                    <a:pt x="12" y="40"/>
                    <a:pt x="16" y="42"/>
                  </a:cubicBezTo>
                  <a:cubicBezTo>
                    <a:pt x="16" y="42"/>
                    <a:pt x="17" y="44"/>
                    <a:pt x="23" y="43"/>
                  </a:cubicBezTo>
                  <a:cubicBezTo>
                    <a:pt x="23" y="43"/>
                    <a:pt x="28" y="44"/>
                    <a:pt x="30" y="42"/>
                  </a:cubicBezTo>
                  <a:cubicBezTo>
                    <a:pt x="30" y="42"/>
                    <a:pt x="35" y="41"/>
                    <a:pt x="42" y="40"/>
                  </a:cubicBezTo>
                  <a:cubicBezTo>
                    <a:pt x="42" y="40"/>
                    <a:pt x="49" y="39"/>
                    <a:pt x="51" y="38"/>
                  </a:cubicBezTo>
                  <a:cubicBezTo>
                    <a:pt x="51" y="38"/>
                    <a:pt x="53" y="35"/>
                    <a:pt x="49" y="35"/>
                  </a:cubicBezTo>
                  <a:cubicBezTo>
                    <a:pt x="49" y="35"/>
                    <a:pt x="39" y="37"/>
                    <a:pt x="42" y="21"/>
                  </a:cubicBezTo>
                  <a:cubicBezTo>
                    <a:pt x="42" y="21"/>
                    <a:pt x="50" y="9"/>
                    <a:pt x="45" y="12"/>
                  </a:cubicBezTo>
                  <a:cubicBezTo>
                    <a:pt x="45" y="12"/>
                    <a:pt x="37" y="17"/>
                    <a:pt x="31" y="15"/>
                  </a:cubicBezTo>
                  <a:cubicBezTo>
                    <a:pt x="31" y="15"/>
                    <a:pt x="27" y="15"/>
                    <a:pt x="25" y="12"/>
                  </a:cubicBezTo>
                  <a:cubicBezTo>
                    <a:pt x="25" y="12"/>
                    <a:pt x="22" y="7"/>
                    <a:pt x="2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1" name="Freeform 13">
              <a:extLst>
                <a:ext uri="{FF2B5EF4-FFF2-40B4-BE49-F238E27FC236}">
                  <a16:creationId xmlns:a16="http://schemas.microsoft.com/office/drawing/2014/main" id="{7B30496D-9A92-44F2-A10D-0AE9B018CE8E}"/>
                </a:ext>
              </a:extLst>
            </p:cNvPr>
            <p:cNvSpPr>
              <a:spLocks/>
            </p:cNvSpPr>
            <p:nvPr/>
          </p:nvSpPr>
          <p:spPr bwMode="auto">
            <a:xfrm>
              <a:off x="4023" y="1962"/>
              <a:ext cx="151" cy="247"/>
            </a:xfrm>
            <a:custGeom>
              <a:avLst/>
              <a:gdLst>
                <a:gd name="T0" fmla="*/ 37 w 79"/>
                <a:gd name="T1" fmla="*/ 7 h 128"/>
                <a:gd name="T2" fmla="*/ 39 w 79"/>
                <a:gd name="T3" fmla="*/ 5 h 128"/>
                <a:gd name="T4" fmla="*/ 49 w 79"/>
                <a:gd name="T5" fmla="*/ 8 h 128"/>
                <a:gd name="T6" fmla="*/ 58 w 79"/>
                <a:gd name="T7" fmla="*/ 12 h 128"/>
                <a:gd name="T8" fmla="*/ 60 w 79"/>
                <a:gd name="T9" fmla="*/ 19 h 128"/>
                <a:gd name="T10" fmla="*/ 61 w 79"/>
                <a:gd name="T11" fmla="*/ 26 h 128"/>
                <a:gd name="T12" fmla="*/ 69 w 79"/>
                <a:gd name="T13" fmla="*/ 33 h 128"/>
                <a:gd name="T14" fmla="*/ 70 w 79"/>
                <a:gd name="T15" fmla="*/ 33 h 128"/>
                <a:gd name="T16" fmla="*/ 74 w 79"/>
                <a:gd name="T17" fmla="*/ 38 h 128"/>
                <a:gd name="T18" fmla="*/ 75 w 79"/>
                <a:gd name="T19" fmla="*/ 41 h 128"/>
                <a:gd name="T20" fmla="*/ 77 w 79"/>
                <a:gd name="T21" fmla="*/ 47 h 128"/>
                <a:gd name="T22" fmla="*/ 70 w 79"/>
                <a:gd name="T23" fmla="*/ 58 h 128"/>
                <a:gd name="T24" fmla="*/ 66 w 79"/>
                <a:gd name="T25" fmla="*/ 61 h 128"/>
                <a:gd name="T26" fmla="*/ 62 w 79"/>
                <a:gd name="T27" fmla="*/ 69 h 128"/>
                <a:gd name="T28" fmla="*/ 56 w 79"/>
                <a:gd name="T29" fmla="*/ 77 h 128"/>
                <a:gd name="T30" fmla="*/ 48 w 79"/>
                <a:gd name="T31" fmla="*/ 94 h 128"/>
                <a:gd name="T32" fmla="*/ 44 w 79"/>
                <a:gd name="T33" fmla="*/ 103 h 128"/>
                <a:gd name="T34" fmla="*/ 38 w 79"/>
                <a:gd name="T35" fmla="*/ 107 h 128"/>
                <a:gd name="T36" fmla="*/ 36 w 79"/>
                <a:gd name="T37" fmla="*/ 111 h 128"/>
                <a:gd name="T38" fmla="*/ 33 w 79"/>
                <a:gd name="T39" fmla="*/ 115 h 128"/>
                <a:gd name="T40" fmla="*/ 25 w 79"/>
                <a:gd name="T41" fmla="*/ 119 h 128"/>
                <a:gd name="T42" fmla="*/ 18 w 79"/>
                <a:gd name="T43" fmla="*/ 122 h 128"/>
                <a:gd name="T44" fmla="*/ 13 w 79"/>
                <a:gd name="T45" fmla="*/ 123 h 128"/>
                <a:gd name="T46" fmla="*/ 11 w 79"/>
                <a:gd name="T47" fmla="*/ 125 h 128"/>
                <a:gd name="T48" fmla="*/ 3 w 79"/>
                <a:gd name="T49" fmla="*/ 127 h 128"/>
                <a:gd name="T50" fmla="*/ 9 w 79"/>
                <a:gd name="T51" fmla="*/ 111 h 128"/>
                <a:gd name="T52" fmla="*/ 14 w 79"/>
                <a:gd name="T53" fmla="*/ 103 h 128"/>
                <a:gd name="T54" fmla="*/ 18 w 79"/>
                <a:gd name="T55" fmla="*/ 99 h 128"/>
                <a:gd name="T56" fmla="*/ 20 w 79"/>
                <a:gd name="T57" fmla="*/ 99 h 128"/>
                <a:gd name="T58" fmla="*/ 25 w 79"/>
                <a:gd name="T59" fmla="*/ 93 h 128"/>
                <a:gd name="T60" fmla="*/ 23 w 79"/>
                <a:gd name="T61" fmla="*/ 90 h 128"/>
                <a:gd name="T62" fmla="*/ 23 w 79"/>
                <a:gd name="T63" fmla="*/ 85 h 128"/>
                <a:gd name="T64" fmla="*/ 22 w 79"/>
                <a:gd name="T65" fmla="*/ 83 h 128"/>
                <a:gd name="T66" fmla="*/ 18 w 79"/>
                <a:gd name="T67" fmla="*/ 81 h 128"/>
                <a:gd name="T68" fmla="*/ 15 w 79"/>
                <a:gd name="T69" fmla="*/ 80 h 128"/>
                <a:gd name="T70" fmla="*/ 9 w 79"/>
                <a:gd name="T71" fmla="*/ 69 h 128"/>
                <a:gd name="T72" fmla="*/ 27 w 79"/>
                <a:gd name="T73" fmla="*/ 67 h 128"/>
                <a:gd name="T74" fmla="*/ 36 w 79"/>
                <a:gd name="T75" fmla="*/ 55 h 128"/>
                <a:gd name="T76" fmla="*/ 35 w 79"/>
                <a:gd name="T77" fmla="*/ 52 h 128"/>
                <a:gd name="T78" fmla="*/ 36 w 79"/>
                <a:gd name="T79" fmla="*/ 49 h 128"/>
                <a:gd name="T80" fmla="*/ 36 w 79"/>
                <a:gd name="T81" fmla="*/ 45 h 128"/>
                <a:gd name="T82" fmla="*/ 37 w 79"/>
                <a:gd name="T83" fmla="*/ 42 h 128"/>
                <a:gd name="T84" fmla="*/ 37 w 79"/>
                <a:gd name="T85" fmla="*/ 39 h 128"/>
                <a:gd name="T86" fmla="*/ 38 w 79"/>
                <a:gd name="T87" fmla="*/ 36 h 128"/>
                <a:gd name="T88" fmla="*/ 38 w 79"/>
                <a:gd name="T89" fmla="*/ 33 h 128"/>
                <a:gd name="T90" fmla="*/ 39 w 79"/>
                <a:gd name="T91" fmla="*/ 32 h 128"/>
                <a:gd name="T92" fmla="*/ 40 w 79"/>
                <a:gd name="T93" fmla="*/ 29 h 128"/>
                <a:gd name="T94" fmla="*/ 39 w 79"/>
                <a:gd name="T95" fmla="*/ 25 h 128"/>
                <a:gd name="T96" fmla="*/ 37 w 79"/>
                <a:gd name="T97" fmla="*/ 22 h 128"/>
                <a:gd name="T98" fmla="*/ 37 w 79"/>
                <a:gd name="T99"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 h="128">
                  <a:moveTo>
                    <a:pt x="37" y="7"/>
                  </a:moveTo>
                  <a:cubicBezTo>
                    <a:pt x="37" y="7"/>
                    <a:pt x="33" y="0"/>
                    <a:pt x="39" y="5"/>
                  </a:cubicBezTo>
                  <a:cubicBezTo>
                    <a:pt x="39" y="5"/>
                    <a:pt x="46" y="5"/>
                    <a:pt x="49" y="8"/>
                  </a:cubicBezTo>
                  <a:cubicBezTo>
                    <a:pt x="49" y="8"/>
                    <a:pt x="55" y="11"/>
                    <a:pt x="58" y="12"/>
                  </a:cubicBezTo>
                  <a:cubicBezTo>
                    <a:pt x="58" y="12"/>
                    <a:pt x="60" y="12"/>
                    <a:pt x="60" y="19"/>
                  </a:cubicBezTo>
                  <a:cubicBezTo>
                    <a:pt x="60" y="19"/>
                    <a:pt x="59" y="26"/>
                    <a:pt x="61" y="26"/>
                  </a:cubicBezTo>
                  <a:cubicBezTo>
                    <a:pt x="61" y="26"/>
                    <a:pt x="67" y="31"/>
                    <a:pt x="69" y="33"/>
                  </a:cubicBezTo>
                  <a:cubicBezTo>
                    <a:pt x="69" y="33"/>
                    <a:pt x="69" y="34"/>
                    <a:pt x="70" y="33"/>
                  </a:cubicBezTo>
                  <a:cubicBezTo>
                    <a:pt x="70" y="33"/>
                    <a:pt x="74" y="33"/>
                    <a:pt x="74" y="38"/>
                  </a:cubicBezTo>
                  <a:cubicBezTo>
                    <a:pt x="74" y="38"/>
                    <a:pt x="73" y="41"/>
                    <a:pt x="75" y="41"/>
                  </a:cubicBezTo>
                  <a:cubicBezTo>
                    <a:pt x="75" y="41"/>
                    <a:pt x="79" y="42"/>
                    <a:pt x="77" y="47"/>
                  </a:cubicBezTo>
                  <a:cubicBezTo>
                    <a:pt x="77" y="47"/>
                    <a:pt x="77" y="56"/>
                    <a:pt x="70" y="58"/>
                  </a:cubicBezTo>
                  <a:cubicBezTo>
                    <a:pt x="70" y="58"/>
                    <a:pt x="67" y="58"/>
                    <a:pt x="66" y="61"/>
                  </a:cubicBezTo>
                  <a:cubicBezTo>
                    <a:pt x="66" y="61"/>
                    <a:pt x="62" y="66"/>
                    <a:pt x="62" y="69"/>
                  </a:cubicBezTo>
                  <a:cubicBezTo>
                    <a:pt x="62" y="69"/>
                    <a:pt x="60" y="73"/>
                    <a:pt x="56" y="77"/>
                  </a:cubicBezTo>
                  <a:cubicBezTo>
                    <a:pt x="56" y="77"/>
                    <a:pt x="47" y="82"/>
                    <a:pt x="48" y="94"/>
                  </a:cubicBezTo>
                  <a:cubicBezTo>
                    <a:pt x="48" y="94"/>
                    <a:pt x="51" y="100"/>
                    <a:pt x="44" y="103"/>
                  </a:cubicBezTo>
                  <a:cubicBezTo>
                    <a:pt x="44" y="103"/>
                    <a:pt x="42" y="103"/>
                    <a:pt x="38" y="107"/>
                  </a:cubicBezTo>
                  <a:cubicBezTo>
                    <a:pt x="38" y="107"/>
                    <a:pt x="36" y="110"/>
                    <a:pt x="36" y="111"/>
                  </a:cubicBezTo>
                  <a:cubicBezTo>
                    <a:pt x="36" y="111"/>
                    <a:pt x="33" y="114"/>
                    <a:pt x="33" y="115"/>
                  </a:cubicBezTo>
                  <a:cubicBezTo>
                    <a:pt x="33" y="115"/>
                    <a:pt x="31" y="118"/>
                    <a:pt x="25" y="119"/>
                  </a:cubicBezTo>
                  <a:cubicBezTo>
                    <a:pt x="25" y="119"/>
                    <a:pt x="20" y="119"/>
                    <a:pt x="18" y="122"/>
                  </a:cubicBezTo>
                  <a:cubicBezTo>
                    <a:pt x="18" y="122"/>
                    <a:pt x="15" y="124"/>
                    <a:pt x="13" y="123"/>
                  </a:cubicBezTo>
                  <a:cubicBezTo>
                    <a:pt x="13" y="123"/>
                    <a:pt x="12" y="123"/>
                    <a:pt x="11" y="125"/>
                  </a:cubicBezTo>
                  <a:cubicBezTo>
                    <a:pt x="11" y="125"/>
                    <a:pt x="8" y="128"/>
                    <a:pt x="3" y="127"/>
                  </a:cubicBezTo>
                  <a:cubicBezTo>
                    <a:pt x="3" y="127"/>
                    <a:pt x="7" y="116"/>
                    <a:pt x="9" y="111"/>
                  </a:cubicBezTo>
                  <a:cubicBezTo>
                    <a:pt x="9" y="111"/>
                    <a:pt x="11" y="105"/>
                    <a:pt x="14" y="103"/>
                  </a:cubicBezTo>
                  <a:cubicBezTo>
                    <a:pt x="14" y="103"/>
                    <a:pt x="15" y="98"/>
                    <a:pt x="18" y="99"/>
                  </a:cubicBezTo>
                  <a:cubicBezTo>
                    <a:pt x="18" y="99"/>
                    <a:pt x="19" y="101"/>
                    <a:pt x="20" y="99"/>
                  </a:cubicBezTo>
                  <a:cubicBezTo>
                    <a:pt x="20" y="99"/>
                    <a:pt x="24" y="93"/>
                    <a:pt x="25" y="93"/>
                  </a:cubicBezTo>
                  <a:cubicBezTo>
                    <a:pt x="25" y="93"/>
                    <a:pt x="24" y="90"/>
                    <a:pt x="23" y="90"/>
                  </a:cubicBezTo>
                  <a:cubicBezTo>
                    <a:pt x="23" y="90"/>
                    <a:pt x="22" y="87"/>
                    <a:pt x="23" y="85"/>
                  </a:cubicBezTo>
                  <a:cubicBezTo>
                    <a:pt x="23" y="85"/>
                    <a:pt x="24" y="84"/>
                    <a:pt x="22" y="83"/>
                  </a:cubicBezTo>
                  <a:cubicBezTo>
                    <a:pt x="22" y="83"/>
                    <a:pt x="19" y="79"/>
                    <a:pt x="18" y="81"/>
                  </a:cubicBezTo>
                  <a:cubicBezTo>
                    <a:pt x="18" y="81"/>
                    <a:pt x="17" y="81"/>
                    <a:pt x="15" y="80"/>
                  </a:cubicBezTo>
                  <a:cubicBezTo>
                    <a:pt x="15" y="80"/>
                    <a:pt x="0" y="69"/>
                    <a:pt x="9" y="69"/>
                  </a:cubicBezTo>
                  <a:cubicBezTo>
                    <a:pt x="9" y="69"/>
                    <a:pt x="18" y="72"/>
                    <a:pt x="27" y="67"/>
                  </a:cubicBezTo>
                  <a:cubicBezTo>
                    <a:pt x="27" y="67"/>
                    <a:pt x="29" y="66"/>
                    <a:pt x="36" y="55"/>
                  </a:cubicBezTo>
                  <a:cubicBezTo>
                    <a:pt x="36" y="55"/>
                    <a:pt x="37" y="53"/>
                    <a:pt x="35" y="52"/>
                  </a:cubicBezTo>
                  <a:cubicBezTo>
                    <a:pt x="35" y="52"/>
                    <a:pt x="35" y="50"/>
                    <a:pt x="36" y="49"/>
                  </a:cubicBezTo>
                  <a:cubicBezTo>
                    <a:pt x="36" y="49"/>
                    <a:pt x="36" y="48"/>
                    <a:pt x="36" y="45"/>
                  </a:cubicBezTo>
                  <a:cubicBezTo>
                    <a:pt x="36" y="45"/>
                    <a:pt x="36" y="43"/>
                    <a:pt x="37" y="42"/>
                  </a:cubicBezTo>
                  <a:cubicBezTo>
                    <a:pt x="37" y="42"/>
                    <a:pt x="38" y="40"/>
                    <a:pt x="37" y="39"/>
                  </a:cubicBezTo>
                  <a:cubicBezTo>
                    <a:pt x="37" y="39"/>
                    <a:pt x="37" y="37"/>
                    <a:pt x="38" y="36"/>
                  </a:cubicBezTo>
                  <a:cubicBezTo>
                    <a:pt x="38" y="36"/>
                    <a:pt x="38" y="35"/>
                    <a:pt x="38" y="33"/>
                  </a:cubicBezTo>
                  <a:cubicBezTo>
                    <a:pt x="38" y="33"/>
                    <a:pt x="37" y="32"/>
                    <a:pt x="39" y="32"/>
                  </a:cubicBezTo>
                  <a:cubicBezTo>
                    <a:pt x="39" y="32"/>
                    <a:pt x="41" y="33"/>
                    <a:pt x="40" y="29"/>
                  </a:cubicBezTo>
                  <a:cubicBezTo>
                    <a:pt x="40" y="29"/>
                    <a:pt x="39" y="27"/>
                    <a:pt x="39" y="25"/>
                  </a:cubicBezTo>
                  <a:cubicBezTo>
                    <a:pt x="37" y="22"/>
                    <a:pt x="37" y="22"/>
                    <a:pt x="37" y="22"/>
                  </a:cubicBezTo>
                  <a:lnTo>
                    <a:pt x="3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2" name="Freeform 14">
              <a:extLst>
                <a:ext uri="{FF2B5EF4-FFF2-40B4-BE49-F238E27FC236}">
                  <a16:creationId xmlns:a16="http://schemas.microsoft.com/office/drawing/2014/main" id="{DFA86146-D619-4118-8401-3A31FF884FD6}"/>
                </a:ext>
              </a:extLst>
            </p:cNvPr>
            <p:cNvSpPr>
              <a:spLocks/>
            </p:cNvSpPr>
            <p:nvPr/>
          </p:nvSpPr>
          <p:spPr bwMode="auto">
            <a:xfrm>
              <a:off x="4157" y="2138"/>
              <a:ext cx="63" cy="70"/>
            </a:xfrm>
            <a:custGeom>
              <a:avLst/>
              <a:gdLst>
                <a:gd name="T0" fmla="*/ 3 w 33"/>
                <a:gd name="T1" fmla="*/ 8 h 36"/>
                <a:gd name="T2" fmla="*/ 7 w 33"/>
                <a:gd name="T3" fmla="*/ 3 h 36"/>
                <a:gd name="T4" fmla="*/ 13 w 33"/>
                <a:gd name="T5" fmla="*/ 4 h 36"/>
                <a:gd name="T6" fmla="*/ 23 w 33"/>
                <a:gd name="T7" fmla="*/ 12 h 36"/>
                <a:gd name="T8" fmla="*/ 30 w 33"/>
                <a:gd name="T9" fmla="*/ 18 h 36"/>
                <a:gd name="T10" fmla="*/ 31 w 33"/>
                <a:gd name="T11" fmla="*/ 25 h 36"/>
                <a:gd name="T12" fmla="*/ 30 w 33"/>
                <a:gd name="T13" fmla="*/ 28 h 36"/>
                <a:gd name="T14" fmla="*/ 28 w 33"/>
                <a:gd name="T15" fmla="*/ 31 h 36"/>
                <a:gd name="T16" fmla="*/ 19 w 33"/>
                <a:gd name="T17" fmla="*/ 34 h 36"/>
                <a:gd name="T18" fmla="*/ 12 w 33"/>
                <a:gd name="T19" fmla="*/ 33 h 36"/>
                <a:gd name="T20" fmla="*/ 8 w 33"/>
                <a:gd name="T21" fmla="*/ 30 h 36"/>
                <a:gd name="T22" fmla="*/ 5 w 33"/>
                <a:gd name="T23" fmla="*/ 29 h 36"/>
                <a:gd name="T24" fmla="*/ 2 w 33"/>
                <a:gd name="T25" fmla="*/ 25 h 36"/>
                <a:gd name="T26" fmla="*/ 2 w 33"/>
                <a:gd name="T27" fmla="*/ 19 h 36"/>
                <a:gd name="T28" fmla="*/ 3 w 33"/>
                <a:gd name="T2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3" y="8"/>
                  </a:moveTo>
                  <a:cubicBezTo>
                    <a:pt x="3" y="8"/>
                    <a:pt x="4" y="0"/>
                    <a:pt x="7" y="3"/>
                  </a:cubicBezTo>
                  <a:cubicBezTo>
                    <a:pt x="7" y="3"/>
                    <a:pt x="10" y="4"/>
                    <a:pt x="13" y="4"/>
                  </a:cubicBezTo>
                  <a:cubicBezTo>
                    <a:pt x="13" y="4"/>
                    <a:pt x="19" y="7"/>
                    <a:pt x="23" y="12"/>
                  </a:cubicBezTo>
                  <a:cubicBezTo>
                    <a:pt x="23" y="12"/>
                    <a:pt x="28" y="17"/>
                    <a:pt x="30" y="18"/>
                  </a:cubicBezTo>
                  <a:cubicBezTo>
                    <a:pt x="30" y="18"/>
                    <a:pt x="33" y="20"/>
                    <a:pt x="31" y="25"/>
                  </a:cubicBezTo>
                  <a:cubicBezTo>
                    <a:pt x="31" y="25"/>
                    <a:pt x="29" y="27"/>
                    <a:pt x="30" y="28"/>
                  </a:cubicBezTo>
                  <a:cubicBezTo>
                    <a:pt x="30" y="28"/>
                    <a:pt x="29" y="30"/>
                    <a:pt x="28" y="31"/>
                  </a:cubicBezTo>
                  <a:cubicBezTo>
                    <a:pt x="28" y="31"/>
                    <a:pt x="24" y="36"/>
                    <a:pt x="19" y="34"/>
                  </a:cubicBezTo>
                  <a:cubicBezTo>
                    <a:pt x="19" y="34"/>
                    <a:pt x="15" y="34"/>
                    <a:pt x="12" y="33"/>
                  </a:cubicBezTo>
                  <a:cubicBezTo>
                    <a:pt x="12" y="33"/>
                    <a:pt x="9" y="32"/>
                    <a:pt x="8" y="30"/>
                  </a:cubicBezTo>
                  <a:cubicBezTo>
                    <a:pt x="8" y="30"/>
                    <a:pt x="6" y="29"/>
                    <a:pt x="5" y="29"/>
                  </a:cubicBezTo>
                  <a:cubicBezTo>
                    <a:pt x="5" y="29"/>
                    <a:pt x="4" y="29"/>
                    <a:pt x="2" y="25"/>
                  </a:cubicBezTo>
                  <a:cubicBezTo>
                    <a:pt x="2" y="25"/>
                    <a:pt x="0" y="23"/>
                    <a:pt x="2" y="19"/>
                  </a:cubicBezTo>
                  <a:cubicBezTo>
                    <a:pt x="2" y="19"/>
                    <a:pt x="4" y="14"/>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3" name="Freeform 15">
              <a:extLst>
                <a:ext uri="{FF2B5EF4-FFF2-40B4-BE49-F238E27FC236}">
                  <a16:creationId xmlns:a16="http://schemas.microsoft.com/office/drawing/2014/main" id="{C90A4456-0A41-4805-ACEA-5799F8725F82}"/>
                </a:ext>
              </a:extLst>
            </p:cNvPr>
            <p:cNvSpPr>
              <a:spLocks/>
            </p:cNvSpPr>
            <p:nvPr/>
          </p:nvSpPr>
          <p:spPr bwMode="auto">
            <a:xfrm>
              <a:off x="3720" y="2064"/>
              <a:ext cx="36" cy="142"/>
            </a:xfrm>
            <a:custGeom>
              <a:avLst/>
              <a:gdLst>
                <a:gd name="T0" fmla="*/ 0 w 19"/>
                <a:gd name="T1" fmla="*/ 48 h 73"/>
                <a:gd name="T2" fmla="*/ 1 w 19"/>
                <a:gd name="T3" fmla="*/ 27 h 73"/>
                <a:gd name="T4" fmla="*/ 1 w 19"/>
                <a:gd name="T5" fmla="*/ 24 h 73"/>
                <a:gd name="T6" fmla="*/ 1 w 19"/>
                <a:gd name="T7" fmla="*/ 12 h 73"/>
                <a:gd name="T8" fmla="*/ 3 w 19"/>
                <a:gd name="T9" fmla="*/ 10 h 73"/>
                <a:gd name="T10" fmla="*/ 3 w 19"/>
                <a:gd name="T11" fmla="*/ 7 h 73"/>
                <a:gd name="T12" fmla="*/ 3 w 19"/>
                <a:gd name="T13" fmla="*/ 5 h 73"/>
                <a:gd name="T14" fmla="*/ 7 w 19"/>
                <a:gd name="T15" fmla="*/ 3 h 73"/>
                <a:gd name="T16" fmla="*/ 6 w 19"/>
                <a:gd name="T17" fmla="*/ 8 h 73"/>
                <a:gd name="T18" fmla="*/ 9 w 19"/>
                <a:gd name="T19" fmla="*/ 26 h 73"/>
                <a:gd name="T20" fmla="*/ 11 w 19"/>
                <a:gd name="T21" fmla="*/ 30 h 73"/>
                <a:gd name="T22" fmla="*/ 14 w 19"/>
                <a:gd name="T23" fmla="*/ 37 h 73"/>
                <a:gd name="T24" fmla="*/ 14 w 19"/>
                <a:gd name="T25" fmla="*/ 42 h 73"/>
                <a:gd name="T26" fmla="*/ 15 w 19"/>
                <a:gd name="T27" fmla="*/ 43 h 73"/>
                <a:gd name="T28" fmla="*/ 17 w 19"/>
                <a:gd name="T29" fmla="*/ 45 h 73"/>
                <a:gd name="T30" fmla="*/ 16 w 19"/>
                <a:gd name="T31" fmla="*/ 54 h 73"/>
                <a:gd name="T32" fmla="*/ 17 w 19"/>
                <a:gd name="T33" fmla="*/ 57 h 73"/>
                <a:gd name="T34" fmla="*/ 18 w 19"/>
                <a:gd name="T35" fmla="*/ 59 h 73"/>
                <a:gd name="T36" fmla="*/ 18 w 19"/>
                <a:gd name="T37" fmla="*/ 61 h 73"/>
                <a:gd name="T38" fmla="*/ 18 w 19"/>
                <a:gd name="T39" fmla="*/ 70 h 73"/>
                <a:gd name="T40" fmla="*/ 13 w 19"/>
                <a:gd name="T41" fmla="*/ 71 h 73"/>
                <a:gd name="T42" fmla="*/ 0 w 19"/>
                <a:gd name="T43"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73">
                  <a:moveTo>
                    <a:pt x="0" y="48"/>
                  </a:moveTo>
                  <a:cubicBezTo>
                    <a:pt x="0" y="48"/>
                    <a:pt x="0" y="28"/>
                    <a:pt x="1" y="27"/>
                  </a:cubicBezTo>
                  <a:cubicBezTo>
                    <a:pt x="1" y="27"/>
                    <a:pt x="1" y="26"/>
                    <a:pt x="1" y="24"/>
                  </a:cubicBezTo>
                  <a:cubicBezTo>
                    <a:pt x="1" y="12"/>
                    <a:pt x="1" y="12"/>
                    <a:pt x="1" y="12"/>
                  </a:cubicBezTo>
                  <a:cubicBezTo>
                    <a:pt x="1" y="12"/>
                    <a:pt x="2" y="11"/>
                    <a:pt x="3" y="10"/>
                  </a:cubicBezTo>
                  <a:cubicBezTo>
                    <a:pt x="3" y="10"/>
                    <a:pt x="2" y="7"/>
                    <a:pt x="3" y="7"/>
                  </a:cubicBezTo>
                  <a:cubicBezTo>
                    <a:pt x="3" y="7"/>
                    <a:pt x="3" y="6"/>
                    <a:pt x="3" y="5"/>
                  </a:cubicBezTo>
                  <a:cubicBezTo>
                    <a:pt x="3" y="5"/>
                    <a:pt x="4" y="0"/>
                    <a:pt x="7" y="3"/>
                  </a:cubicBezTo>
                  <a:cubicBezTo>
                    <a:pt x="7" y="3"/>
                    <a:pt x="8" y="5"/>
                    <a:pt x="6" y="8"/>
                  </a:cubicBezTo>
                  <a:cubicBezTo>
                    <a:pt x="6" y="8"/>
                    <a:pt x="3" y="11"/>
                    <a:pt x="9" y="26"/>
                  </a:cubicBezTo>
                  <a:cubicBezTo>
                    <a:pt x="9" y="26"/>
                    <a:pt x="9" y="28"/>
                    <a:pt x="11" y="30"/>
                  </a:cubicBezTo>
                  <a:cubicBezTo>
                    <a:pt x="11" y="30"/>
                    <a:pt x="14" y="32"/>
                    <a:pt x="14" y="37"/>
                  </a:cubicBezTo>
                  <a:cubicBezTo>
                    <a:pt x="14" y="37"/>
                    <a:pt x="14" y="40"/>
                    <a:pt x="14" y="42"/>
                  </a:cubicBezTo>
                  <a:cubicBezTo>
                    <a:pt x="14" y="42"/>
                    <a:pt x="12" y="44"/>
                    <a:pt x="15" y="43"/>
                  </a:cubicBezTo>
                  <a:cubicBezTo>
                    <a:pt x="15" y="43"/>
                    <a:pt x="17" y="43"/>
                    <a:pt x="17" y="45"/>
                  </a:cubicBezTo>
                  <a:cubicBezTo>
                    <a:pt x="17" y="45"/>
                    <a:pt x="16" y="52"/>
                    <a:pt x="16" y="54"/>
                  </a:cubicBezTo>
                  <a:cubicBezTo>
                    <a:pt x="16" y="54"/>
                    <a:pt x="18" y="56"/>
                    <a:pt x="17" y="57"/>
                  </a:cubicBezTo>
                  <a:cubicBezTo>
                    <a:pt x="17" y="57"/>
                    <a:pt x="17" y="58"/>
                    <a:pt x="18" y="59"/>
                  </a:cubicBezTo>
                  <a:cubicBezTo>
                    <a:pt x="18" y="59"/>
                    <a:pt x="18" y="59"/>
                    <a:pt x="18" y="61"/>
                  </a:cubicBezTo>
                  <a:cubicBezTo>
                    <a:pt x="18" y="61"/>
                    <a:pt x="19" y="69"/>
                    <a:pt x="18" y="70"/>
                  </a:cubicBezTo>
                  <a:cubicBezTo>
                    <a:pt x="18" y="70"/>
                    <a:pt x="16" y="73"/>
                    <a:pt x="13" y="71"/>
                  </a:cubicBezTo>
                  <a:cubicBezTo>
                    <a:pt x="13" y="71"/>
                    <a:pt x="3" y="62"/>
                    <a:pt x="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4" name="Freeform 16">
              <a:extLst>
                <a:ext uri="{FF2B5EF4-FFF2-40B4-BE49-F238E27FC236}">
                  <a16:creationId xmlns:a16="http://schemas.microsoft.com/office/drawing/2014/main" id="{3178CFDD-80A7-44EA-9CC4-3A3A960A0C08}"/>
                </a:ext>
              </a:extLst>
            </p:cNvPr>
            <p:cNvSpPr>
              <a:spLocks/>
            </p:cNvSpPr>
            <p:nvPr/>
          </p:nvSpPr>
          <p:spPr bwMode="auto">
            <a:xfrm>
              <a:off x="3746" y="1985"/>
              <a:ext cx="35" cy="60"/>
            </a:xfrm>
            <a:custGeom>
              <a:avLst/>
              <a:gdLst>
                <a:gd name="T0" fmla="*/ 7 w 18"/>
                <a:gd name="T1" fmla="*/ 5 h 31"/>
                <a:gd name="T2" fmla="*/ 8 w 18"/>
                <a:gd name="T3" fmla="*/ 2 h 31"/>
                <a:gd name="T4" fmla="*/ 11 w 18"/>
                <a:gd name="T5" fmla="*/ 3 h 31"/>
                <a:gd name="T6" fmla="*/ 18 w 18"/>
                <a:gd name="T7" fmla="*/ 25 h 31"/>
                <a:gd name="T8" fmla="*/ 11 w 18"/>
                <a:gd name="T9" fmla="*/ 28 h 31"/>
                <a:gd name="T10" fmla="*/ 7 w 18"/>
                <a:gd name="T11" fmla="*/ 25 h 31"/>
                <a:gd name="T12" fmla="*/ 2 w 18"/>
                <a:gd name="T13" fmla="*/ 25 h 31"/>
                <a:gd name="T14" fmla="*/ 2 w 18"/>
                <a:gd name="T15" fmla="*/ 22 h 31"/>
                <a:gd name="T16" fmla="*/ 7 w 18"/>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1">
                  <a:moveTo>
                    <a:pt x="7" y="5"/>
                  </a:moveTo>
                  <a:cubicBezTo>
                    <a:pt x="7" y="5"/>
                    <a:pt x="6" y="4"/>
                    <a:pt x="8" y="2"/>
                  </a:cubicBezTo>
                  <a:cubicBezTo>
                    <a:pt x="8" y="2"/>
                    <a:pt x="10" y="0"/>
                    <a:pt x="11" y="3"/>
                  </a:cubicBezTo>
                  <a:cubicBezTo>
                    <a:pt x="11" y="3"/>
                    <a:pt x="18" y="18"/>
                    <a:pt x="18" y="25"/>
                  </a:cubicBezTo>
                  <a:cubicBezTo>
                    <a:pt x="18" y="25"/>
                    <a:pt x="17" y="31"/>
                    <a:pt x="11" y="28"/>
                  </a:cubicBezTo>
                  <a:cubicBezTo>
                    <a:pt x="11" y="28"/>
                    <a:pt x="9" y="27"/>
                    <a:pt x="7" y="25"/>
                  </a:cubicBezTo>
                  <a:cubicBezTo>
                    <a:pt x="7" y="25"/>
                    <a:pt x="5" y="26"/>
                    <a:pt x="2" y="25"/>
                  </a:cubicBezTo>
                  <a:cubicBezTo>
                    <a:pt x="2" y="25"/>
                    <a:pt x="0" y="24"/>
                    <a:pt x="2" y="22"/>
                  </a:cubicBezTo>
                  <a:cubicBezTo>
                    <a:pt x="2" y="22"/>
                    <a:pt x="7" y="13"/>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5" name="Freeform 17">
              <a:extLst>
                <a:ext uri="{FF2B5EF4-FFF2-40B4-BE49-F238E27FC236}">
                  <a16:creationId xmlns:a16="http://schemas.microsoft.com/office/drawing/2014/main" id="{B5A09A22-D7FD-4216-8AC2-28EB69C5F314}"/>
                </a:ext>
              </a:extLst>
            </p:cNvPr>
            <p:cNvSpPr>
              <a:spLocks noEditPoints="1"/>
            </p:cNvSpPr>
            <p:nvPr/>
          </p:nvSpPr>
          <p:spPr bwMode="auto">
            <a:xfrm>
              <a:off x="3769" y="1956"/>
              <a:ext cx="218" cy="246"/>
            </a:xfrm>
            <a:custGeom>
              <a:avLst/>
              <a:gdLst>
                <a:gd name="T0" fmla="*/ 98 w 114"/>
                <a:gd name="T1" fmla="*/ 50 h 127"/>
                <a:gd name="T2" fmla="*/ 110 w 114"/>
                <a:gd name="T3" fmla="*/ 70 h 127"/>
                <a:gd name="T4" fmla="*/ 98 w 114"/>
                <a:gd name="T5" fmla="*/ 83 h 127"/>
                <a:gd name="T6" fmla="*/ 82 w 114"/>
                <a:gd name="T7" fmla="*/ 103 h 127"/>
                <a:gd name="T8" fmla="*/ 83 w 114"/>
                <a:gd name="T9" fmla="*/ 119 h 127"/>
                <a:gd name="T10" fmla="*/ 79 w 114"/>
                <a:gd name="T11" fmla="*/ 85 h 127"/>
                <a:gd name="T12" fmla="*/ 97 w 114"/>
                <a:gd name="T13" fmla="*/ 64 h 127"/>
                <a:gd name="T14" fmla="*/ 88 w 114"/>
                <a:gd name="T15" fmla="*/ 51 h 127"/>
                <a:gd name="T16" fmla="*/ 79 w 114"/>
                <a:gd name="T17" fmla="*/ 45 h 127"/>
                <a:gd name="T18" fmla="*/ 38 w 114"/>
                <a:gd name="T19" fmla="*/ 47 h 127"/>
                <a:gd name="T20" fmla="*/ 53 w 114"/>
                <a:gd name="T21" fmla="*/ 40 h 127"/>
                <a:gd name="T22" fmla="*/ 54 w 114"/>
                <a:gd name="T23" fmla="*/ 3 h 127"/>
                <a:gd name="T24" fmla="*/ 61 w 114"/>
                <a:gd name="T25" fmla="*/ 3 h 127"/>
                <a:gd name="T26" fmla="*/ 67 w 114"/>
                <a:gd name="T27" fmla="*/ 27 h 127"/>
                <a:gd name="T28" fmla="*/ 69 w 114"/>
                <a:gd name="T29" fmla="*/ 43 h 127"/>
                <a:gd name="T30" fmla="*/ 79 w 114"/>
                <a:gd name="T31" fmla="*/ 49 h 127"/>
                <a:gd name="T32" fmla="*/ 71 w 114"/>
                <a:gd name="T33" fmla="*/ 53 h 127"/>
                <a:gd name="T34" fmla="*/ 76 w 114"/>
                <a:gd name="T35" fmla="*/ 64 h 127"/>
                <a:gd name="T36" fmla="*/ 72 w 114"/>
                <a:gd name="T37" fmla="*/ 73 h 127"/>
                <a:gd name="T38" fmla="*/ 62 w 114"/>
                <a:gd name="T39" fmla="*/ 95 h 127"/>
                <a:gd name="T40" fmla="*/ 77 w 114"/>
                <a:gd name="T41" fmla="*/ 88 h 127"/>
                <a:gd name="T42" fmla="*/ 79 w 114"/>
                <a:gd name="T43" fmla="*/ 120 h 127"/>
                <a:gd name="T44" fmla="*/ 65 w 114"/>
                <a:gd name="T45" fmla="*/ 120 h 127"/>
                <a:gd name="T46" fmla="*/ 54 w 114"/>
                <a:gd name="T47" fmla="*/ 119 h 127"/>
                <a:gd name="T48" fmla="*/ 33 w 114"/>
                <a:gd name="T49" fmla="*/ 115 h 127"/>
                <a:gd name="T50" fmla="*/ 38 w 114"/>
                <a:gd name="T51" fmla="*/ 109 h 127"/>
                <a:gd name="T52" fmla="*/ 49 w 114"/>
                <a:gd name="T53" fmla="*/ 98 h 127"/>
                <a:gd name="T54" fmla="*/ 50 w 114"/>
                <a:gd name="T55" fmla="*/ 84 h 127"/>
                <a:gd name="T56" fmla="*/ 43 w 114"/>
                <a:gd name="T57" fmla="*/ 67 h 127"/>
                <a:gd name="T58" fmla="*/ 51 w 114"/>
                <a:gd name="T59" fmla="*/ 61 h 127"/>
                <a:gd name="T60" fmla="*/ 53 w 114"/>
                <a:gd name="T61" fmla="*/ 50 h 127"/>
                <a:gd name="T62" fmla="*/ 35 w 114"/>
                <a:gd name="T63" fmla="*/ 59 h 127"/>
                <a:gd name="T64" fmla="*/ 33 w 114"/>
                <a:gd name="T65" fmla="*/ 51 h 127"/>
                <a:gd name="T66" fmla="*/ 0 w 114"/>
                <a:gd name="T67" fmla="*/ 78 h 127"/>
                <a:gd name="T68" fmla="*/ 0 w 114"/>
                <a:gd name="T69" fmla="*/ 76 h 127"/>
                <a:gd name="T70" fmla="*/ 13 w 114"/>
                <a:gd name="T71" fmla="*/ 63 h 127"/>
                <a:gd name="T72" fmla="*/ 33 w 114"/>
                <a:gd name="T73" fmla="*/ 51 h 127"/>
                <a:gd name="T74" fmla="*/ 30 w 114"/>
                <a:gd name="T75" fmla="*/ 63 h 127"/>
                <a:gd name="T76" fmla="*/ 18 w 114"/>
                <a:gd name="T77" fmla="*/ 69 h 127"/>
                <a:gd name="T78" fmla="*/ 12 w 114"/>
                <a:gd name="T79" fmla="*/ 86 h 127"/>
                <a:gd name="T80" fmla="*/ 26 w 114"/>
                <a:gd name="T81" fmla="*/ 106 h 127"/>
                <a:gd name="T82" fmla="*/ 33 w 114"/>
                <a:gd name="T83" fmla="*/ 115 h 127"/>
                <a:gd name="T84" fmla="*/ 13 w 114"/>
                <a:gd name="T85" fmla="*/ 98 h 127"/>
                <a:gd name="T86" fmla="*/ 3 w 114"/>
                <a:gd name="T87" fmla="*/ 8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27">
                  <a:moveTo>
                    <a:pt x="79" y="45"/>
                  </a:moveTo>
                  <a:cubicBezTo>
                    <a:pt x="86" y="47"/>
                    <a:pt x="95" y="49"/>
                    <a:pt x="98" y="50"/>
                  </a:cubicBezTo>
                  <a:cubicBezTo>
                    <a:pt x="98" y="50"/>
                    <a:pt x="106" y="52"/>
                    <a:pt x="112" y="63"/>
                  </a:cubicBezTo>
                  <a:cubicBezTo>
                    <a:pt x="112" y="63"/>
                    <a:pt x="114" y="64"/>
                    <a:pt x="110" y="70"/>
                  </a:cubicBezTo>
                  <a:cubicBezTo>
                    <a:pt x="110" y="70"/>
                    <a:pt x="106" y="75"/>
                    <a:pt x="101" y="77"/>
                  </a:cubicBezTo>
                  <a:cubicBezTo>
                    <a:pt x="101" y="77"/>
                    <a:pt x="99" y="78"/>
                    <a:pt x="98" y="83"/>
                  </a:cubicBezTo>
                  <a:cubicBezTo>
                    <a:pt x="98" y="83"/>
                    <a:pt x="91" y="93"/>
                    <a:pt x="87" y="95"/>
                  </a:cubicBezTo>
                  <a:cubicBezTo>
                    <a:pt x="87" y="95"/>
                    <a:pt x="81" y="97"/>
                    <a:pt x="82" y="103"/>
                  </a:cubicBezTo>
                  <a:cubicBezTo>
                    <a:pt x="82" y="103"/>
                    <a:pt x="88" y="109"/>
                    <a:pt x="86" y="117"/>
                  </a:cubicBezTo>
                  <a:cubicBezTo>
                    <a:pt x="86" y="117"/>
                    <a:pt x="86" y="119"/>
                    <a:pt x="83" y="119"/>
                  </a:cubicBezTo>
                  <a:cubicBezTo>
                    <a:pt x="83" y="119"/>
                    <a:pt x="82" y="119"/>
                    <a:pt x="79" y="120"/>
                  </a:cubicBezTo>
                  <a:cubicBezTo>
                    <a:pt x="79" y="85"/>
                    <a:pt x="79" y="85"/>
                    <a:pt x="79" y="85"/>
                  </a:cubicBezTo>
                  <a:cubicBezTo>
                    <a:pt x="83" y="81"/>
                    <a:pt x="89" y="76"/>
                    <a:pt x="89" y="76"/>
                  </a:cubicBezTo>
                  <a:cubicBezTo>
                    <a:pt x="90" y="73"/>
                    <a:pt x="97" y="64"/>
                    <a:pt x="97" y="64"/>
                  </a:cubicBezTo>
                  <a:cubicBezTo>
                    <a:pt x="98" y="63"/>
                    <a:pt x="97" y="59"/>
                    <a:pt x="97" y="59"/>
                  </a:cubicBezTo>
                  <a:cubicBezTo>
                    <a:pt x="97" y="57"/>
                    <a:pt x="88" y="51"/>
                    <a:pt x="88" y="51"/>
                  </a:cubicBezTo>
                  <a:cubicBezTo>
                    <a:pt x="87" y="50"/>
                    <a:pt x="83" y="50"/>
                    <a:pt x="79" y="49"/>
                  </a:cubicBezTo>
                  <a:lnTo>
                    <a:pt x="79" y="45"/>
                  </a:lnTo>
                  <a:close/>
                  <a:moveTo>
                    <a:pt x="33" y="51"/>
                  </a:moveTo>
                  <a:cubicBezTo>
                    <a:pt x="35" y="50"/>
                    <a:pt x="37" y="48"/>
                    <a:pt x="38" y="47"/>
                  </a:cubicBezTo>
                  <a:cubicBezTo>
                    <a:pt x="38" y="47"/>
                    <a:pt x="42" y="44"/>
                    <a:pt x="46" y="43"/>
                  </a:cubicBezTo>
                  <a:cubicBezTo>
                    <a:pt x="46" y="43"/>
                    <a:pt x="53" y="42"/>
                    <a:pt x="53" y="40"/>
                  </a:cubicBezTo>
                  <a:cubicBezTo>
                    <a:pt x="53" y="40"/>
                    <a:pt x="54" y="34"/>
                    <a:pt x="54" y="32"/>
                  </a:cubicBezTo>
                  <a:cubicBezTo>
                    <a:pt x="54" y="3"/>
                    <a:pt x="54" y="3"/>
                    <a:pt x="54" y="3"/>
                  </a:cubicBezTo>
                  <a:cubicBezTo>
                    <a:pt x="54" y="3"/>
                    <a:pt x="54" y="0"/>
                    <a:pt x="57" y="2"/>
                  </a:cubicBezTo>
                  <a:cubicBezTo>
                    <a:pt x="57" y="2"/>
                    <a:pt x="58" y="4"/>
                    <a:pt x="61" y="3"/>
                  </a:cubicBezTo>
                  <a:cubicBezTo>
                    <a:pt x="61" y="3"/>
                    <a:pt x="64" y="3"/>
                    <a:pt x="65" y="10"/>
                  </a:cubicBezTo>
                  <a:cubicBezTo>
                    <a:pt x="65" y="10"/>
                    <a:pt x="67" y="19"/>
                    <a:pt x="67" y="27"/>
                  </a:cubicBezTo>
                  <a:cubicBezTo>
                    <a:pt x="67" y="27"/>
                    <a:pt x="67" y="37"/>
                    <a:pt x="67" y="39"/>
                  </a:cubicBezTo>
                  <a:cubicBezTo>
                    <a:pt x="67" y="39"/>
                    <a:pt x="66" y="42"/>
                    <a:pt x="69" y="43"/>
                  </a:cubicBezTo>
                  <a:cubicBezTo>
                    <a:pt x="69" y="43"/>
                    <a:pt x="74" y="44"/>
                    <a:pt x="79" y="45"/>
                  </a:cubicBezTo>
                  <a:cubicBezTo>
                    <a:pt x="79" y="49"/>
                    <a:pt x="79" y="49"/>
                    <a:pt x="79" y="49"/>
                  </a:cubicBezTo>
                  <a:cubicBezTo>
                    <a:pt x="76" y="48"/>
                    <a:pt x="73" y="48"/>
                    <a:pt x="73" y="48"/>
                  </a:cubicBezTo>
                  <a:cubicBezTo>
                    <a:pt x="67" y="47"/>
                    <a:pt x="71" y="53"/>
                    <a:pt x="71" y="53"/>
                  </a:cubicBezTo>
                  <a:cubicBezTo>
                    <a:pt x="72" y="55"/>
                    <a:pt x="74" y="60"/>
                    <a:pt x="74" y="60"/>
                  </a:cubicBezTo>
                  <a:cubicBezTo>
                    <a:pt x="74" y="63"/>
                    <a:pt x="76" y="64"/>
                    <a:pt x="76" y="64"/>
                  </a:cubicBezTo>
                  <a:cubicBezTo>
                    <a:pt x="78" y="67"/>
                    <a:pt x="75" y="70"/>
                    <a:pt x="75" y="70"/>
                  </a:cubicBezTo>
                  <a:cubicBezTo>
                    <a:pt x="74" y="71"/>
                    <a:pt x="72" y="73"/>
                    <a:pt x="72" y="73"/>
                  </a:cubicBezTo>
                  <a:cubicBezTo>
                    <a:pt x="70" y="79"/>
                    <a:pt x="64" y="83"/>
                    <a:pt x="64" y="83"/>
                  </a:cubicBezTo>
                  <a:cubicBezTo>
                    <a:pt x="59" y="86"/>
                    <a:pt x="62" y="95"/>
                    <a:pt x="62" y="95"/>
                  </a:cubicBezTo>
                  <a:cubicBezTo>
                    <a:pt x="64" y="101"/>
                    <a:pt x="73" y="91"/>
                    <a:pt x="73" y="91"/>
                  </a:cubicBezTo>
                  <a:cubicBezTo>
                    <a:pt x="75" y="89"/>
                    <a:pt x="77" y="88"/>
                    <a:pt x="77" y="88"/>
                  </a:cubicBezTo>
                  <a:cubicBezTo>
                    <a:pt x="77" y="88"/>
                    <a:pt x="78" y="86"/>
                    <a:pt x="79" y="85"/>
                  </a:cubicBezTo>
                  <a:cubicBezTo>
                    <a:pt x="79" y="120"/>
                    <a:pt x="79" y="120"/>
                    <a:pt x="79" y="120"/>
                  </a:cubicBezTo>
                  <a:cubicBezTo>
                    <a:pt x="79" y="120"/>
                    <a:pt x="77" y="120"/>
                    <a:pt x="76" y="120"/>
                  </a:cubicBezTo>
                  <a:cubicBezTo>
                    <a:pt x="76" y="120"/>
                    <a:pt x="70" y="121"/>
                    <a:pt x="65" y="120"/>
                  </a:cubicBezTo>
                  <a:cubicBezTo>
                    <a:pt x="65" y="120"/>
                    <a:pt x="61" y="120"/>
                    <a:pt x="57" y="119"/>
                  </a:cubicBezTo>
                  <a:cubicBezTo>
                    <a:pt x="57" y="119"/>
                    <a:pt x="56" y="118"/>
                    <a:pt x="54" y="119"/>
                  </a:cubicBezTo>
                  <a:cubicBezTo>
                    <a:pt x="54" y="119"/>
                    <a:pt x="44" y="127"/>
                    <a:pt x="36" y="118"/>
                  </a:cubicBezTo>
                  <a:cubicBezTo>
                    <a:pt x="36" y="118"/>
                    <a:pt x="34" y="116"/>
                    <a:pt x="33" y="115"/>
                  </a:cubicBezTo>
                  <a:cubicBezTo>
                    <a:pt x="33" y="108"/>
                    <a:pt x="33" y="108"/>
                    <a:pt x="33" y="108"/>
                  </a:cubicBezTo>
                  <a:cubicBezTo>
                    <a:pt x="34" y="109"/>
                    <a:pt x="36" y="109"/>
                    <a:pt x="38" y="109"/>
                  </a:cubicBezTo>
                  <a:cubicBezTo>
                    <a:pt x="45" y="109"/>
                    <a:pt x="46" y="103"/>
                    <a:pt x="46" y="103"/>
                  </a:cubicBezTo>
                  <a:cubicBezTo>
                    <a:pt x="45" y="101"/>
                    <a:pt x="49" y="98"/>
                    <a:pt x="49" y="98"/>
                  </a:cubicBezTo>
                  <a:cubicBezTo>
                    <a:pt x="51" y="96"/>
                    <a:pt x="51" y="94"/>
                    <a:pt x="51" y="94"/>
                  </a:cubicBezTo>
                  <a:cubicBezTo>
                    <a:pt x="50" y="91"/>
                    <a:pt x="50" y="84"/>
                    <a:pt x="50" y="84"/>
                  </a:cubicBezTo>
                  <a:cubicBezTo>
                    <a:pt x="47" y="82"/>
                    <a:pt x="41" y="75"/>
                    <a:pt x="41" y="75"/>
                  </a:cubicBezTo>
                  <a:cubicBezTo>
                    <a:pt x="37" y="67"/>
                    <a:pt x="43" y="67"/>
                    <a:pt x="43" y="67"/>
                  </a:cubicBezTo>
                  <a:cubicBezTo>
                    <a:pt x="46" y="68"/>
                    <a:pt x="47" y="67"/>
                    <a:pt x="47" y="67"/>
                  </a:cubicBezTo>
                  <a:cubicBezTo>
                    <a:pt x="51" y="67"/>
                    <a:pt x="51" y="61"/>
                    <a:pt x="51" y="61"/>
                  </a:cubicBezTo>
                  <a:cubicBezTo>
                    <a:pt x="51" y="58"/>
                    <a:pt x="52" y="56"/>
                    <a:pt x="52" y="56"/>
                  </a:cubicBezTo>
                  <a:cubicBezTo>
                    <a:pt x="54" y="50"/>
                    <a:pt x="53" y="50"/>
                    <a:pt x="53" y="50"/>
                  </a:cubicBezTo>
                  <a:cubicBezTo>
                    <a:pt x="50" y="45"/>
                    <a:pt x="47" y="50"/>
                    <a:pt x="47" y="50"/>
                  </a:cubicBezTo>
                  <a:cubicBezTo>
                    <a:pt x="45" y="53"/>
                    <a:pt x="35" y="59"/>
                    <a:pt x="35" y="59"/>
                  </a:cubicBezTo>
                  <a:cubicBezTo>
                    <a:pt x="34" y="59"/>
                    <a:pt x="33" y="60"/>
                    <a:pt x="33" y="60"/>
                  </a:cubicBezTo>
                  <a:lnTo>
                    <a:pt x="33" y="51"/>
                  </a:lnTo>
                  <a:close/>
                  <a:moveTo>
                    <a:pt x="3" y="82"/>
                  </a:moveTo>
                  <a:cubicBezTo>
                    <a:pt x="3" y="82"/>
                    <a:pt x="0" y="81"/>
                    <a:pt x="0" y="78"/>
                  </a:cubicBezTo>
                  <a:cubicBezTo>
                    <a:pt x="0" y="78"/>
                    <a:pt x="0" y="78"/>
                    <a:pt x="0" y="78"/>
                  </a:cubicBezTo>
                  <a:cubicBezTo>
                    <a:pt x="0" y="77"/>
                    <a:pt x="0" y="77"/>
                    <a:pt x="0" y="76"/>
                  </a:cubicBezTo>
                  <a:cubicBezTo>
                    <a:pt x="0" y="76"/>
                    <a:pt x="0" y="74"/>
                    <a:pt x="5" y="69"/>
                  </a:cubicBezTo>
                  <a:cubicBezTo>
                    <a:pt x="5" y="69"/>
                    <a:pt x="9" y="65"/>
                    <a:pt x="13" y="63"/>
                  </a:cubicBezTo>
                  <a:cubicBezTo>
                    <a:pt x="13" y="63"/>
                    <a:pt x="22" y="57"/>
                    <a:pt x="28" y="55"/>
                  </a:cubicBezTo>
                  <a:cubicBezTo>
                    <a:pt x="28" y="55"/>
                    <a:pt x="30" y="53"/>
                    <a:pt x="33" y="51"/>
                  </a:cubicBezTo>
                  <a:cubicBezTo>
                    <a:pt x="33" y="60"/>
                    <a:pt x="33" y="60"/>
                    <a:pt x="33" y="60"/>
                  </a:cubicBezTo>
                  <a:cubicBezTo>
                    <a:pt x="31" y="62"/>
                    <a:pt x="30" y="63"/>
                    <a:pt x="30" y="63"/>
                  </a:cubicBezTo>
                  <a:cubicBezTo>
                    <a:pt x="26" y="62"/>
                    <a:pt x="22" y="65"/>
                    <a:pt x="22" y="65"/>
                  </a:cubicBezTo>
                  <a:cubicBezTo>
                    <a:pt x="17" y="67"/>
                    <a:pt x="18" y="69"/>
                    <a:pt x="18" y="69"/>
                  </a:cubicBezTo>
                  <a:cubicBezTo>
                    <a:pt x="17" y="72"/>
                    <a:pt x="14" y="78"/>
                    <a:pt x="14" y="78"/>
                  </a:cubicBezTo>
                  <a:cubicBezTo>
                    <a:pt x="13" y="79"/>
                    <a:pt x="12" y="84"/>
                    <a:pt x="12" y="86"/>
                  </a:cubicBezTo>
                  <a:cubicBezTo>
                    <a:pt x="12" y="86"/>
                    <a:pt x="14" y="92"/>
                    <a:pt x="14" y="92"/>
                  </a:cubicBezTo>
                  <a:cubicBezTo>
                    <a:pt x="16" y="97"/>
                    <a:pt x="26" y="106"/>
                    <a:pt x="26" y="106"/>
                  </a:cubicBezTo>
                  <a:cubicBezTo>
                    <a:pt x="28" y="107"/>
                    <a:pt x="30" y="108"/>
                    <a:pt x="33" y="108"/>
                  </a:cubicBezTo>
                  <a:cubicBezTo>
                    <a:pt x="33" y="115"/>
                    <a:pt x="33" y="115"/>
                    <a:pt x="33" y="115"/>
                  </a:cubicBezTo>
                  <a:cubicBezTo>
                    <a:pt x="31" y="113"/>
                    <a:pt x="29" y="111"/>
                    <a:pt x="27" y="111"/>
                  </a:cubicBezTo>
                  <a:cubicBezTo>
                    <a:pt x="27" y="111"/>
                    <a:pt x="17" y="102"/>
                    <a:pt x="13" y="98"/>
                  </a:cubicBezTo>
                  <a:cubicBezTo>
                    <a:pt x="13" y="98"/>
                    <a:pt x="7" y="92"/>
                    <a:pt x="7" y="87"/>
                  </a:cubicBezTo>
                  <a:cubicBezTo>
                    <a:pt x="7" y="87"/>
                    <a:pt x="6" y="82"/>
                    <a:pt x="3"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6" name="Freeform 18">
              <a:extLst>
                <a:ext uri="{FF2B5EF4-FFF2-40B4-BE49-F238E27FC236}">
                  <a16:creationId xmlns:a16="http://schemas.microsoft.com/office/drawing/2014/main" id="{A164C97F-868F-486A-B49F-DACD67C738F0}"/>
                </a:ext>
              </a:extLst>
            </p:cNvPr>
            <p:cNvSpPr>
              <a:spLocks/>
            </p:cNvSpPr>
            <p:nvPr/>
          </p:nvSpPr>
          <p:spPr bwMode="auto">
            <a:xfrm>
              <a:off x="3397" y="1954"/>
              <a:ext cx="212" cy="261"/>
            </a:xfrm>
            <a:custGeom>
              <a:avLst/>
              <a:gdLst>
                <a:gd name="T0" fmla="*/ 92 w 111"/>
                <a:gd name="T1" fmla="*/ 4 h 135"/>
                <a:gd name="T2" fmla="*/ 108 w 111"/>
                <a:gd name="T3" fmla="*/ 13 h 135"/>
                <a:gd name="T4" fmla="*/ 106 w 111"/>
                <a:gd name="T5" fmla="*/ 20 h 135"/>
                <a:gd name="T6" fmla="*/ 98 w 111"/>
                <a:gd name="T7" fmla="*/ 25 h 135"/>
                <a:gd name="T8" fmla="*/ 93 w 111"/>
                <a:gd name="T9" fmla="*/ 28 h 135"/>
                <a:gd name="T10" fmla="*/ 68 w 111"/>
                <a:gd name="T11" fmla="*/ 65 h 135"/>
                <a:gd name="T12" fmla="*/ 48 w 111"/>
                <a:gd name="T13" fmla="*/ 97 h 135"/>
                <a:gd name="T14" fmla="*/ 27 w 111"/>
                <a:gd name="T15" fmla="*/ 124 h 135"/>
                <a:gd name="T16" fmla="*/ 23 w 111"/>
                <a:gd name="T17" fmla="*/ 128 h 135"/>
                <a:gd name="T18" fmla="*/ 20 w 111"/>
                <a:gd name="T19" fmla="*/ 132 h 135"/>
                <a:gd name="T20" fmla="*/ 13 w 111"/>
                <a:gd name="T21" fmla="*/ 135 h 135"/>
                <a:gd name="T22" fmla="*/ 8 w 111"/>
                <a:gd name="T23" fmla="*/ 134 h 135"/>
                <a:gd name="T24" fmla="*/ 3 w 111"/>
                <a:gd name="T25" fmla="*/ 134 h 135"/>
                <a:gd name="T26" fmla="*/ 4 w 111"/>
                <a:gd name="T27" fmla="*/ 132 h 135"/>
                <a:gd name="T28" fmla="*/ 6 w 111"/>
                <a:gd name="T29" fmla="*/ 130 h 135"/>
                <a:gd name="T30" fmla="*/ 8 w 111"/>
                <a:gd name="T31" fmla="*/ 129 h 135"/>
                <a:gd name="T32" fmla="*/ 9 w 111"/>
                <a:gd name="T33" fmla="*/ 128 h 135"/>
                <a:gd name="T34" fmla="*/ 11 w 111"/>
                <a:gd name="T35" fmla="*/ 125 h 135"/>
                <a:gd name="T36" fmla="*/ 13 w 111"/>
                <a:gd name="T37" fmla="*/ 123 h 135"/>
                <a:gd name="T38" fmla="*/ 31 w 111"/>
                <a:gd name="T39" fmla="*/ 102 h 135"/>
                <a:gd name="T40" fmla="*/ 48 w 111"/>
                <a:gd name="T41" fmla="*/ 77 h 135"/>
                <a:gd name="T42" fmla="*/ 58 w 111"/>
                <a:gd name="T43" fmla="*/ 61 h 135"/>
                <a:gd name="T44" fmla="*/ 78 w 111"/>
                <a:gd name="T45" fmla="*/ 28 h 135"/>
                <a:gd name="T46" fmla="*/ 58 w 111"/>
                <a:gd name="T47" fmla="*/ 17 h 135"/>
                <a:gd name="T48" fmla="*/ 61 w 111"/>
                <a:gd name="T49" fmla="*/ 16 h 135"/>
                <a:gd name="T50" fmla="*/ 81 w 111"/>
                <a:gd name="T51" fmla="*/ 13 h 135"/>
                <a:gd name="T52" fmla="*/ 92 w 111"/>
                <a:gd name="T5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135">
                  <a:moveTo>
                    <a:pt x="92" y="4"/>
                  </a:moveTo>
                  <a:cubicBezTo>
                    <a:pt x="92" y="4"/>
                    <a:pt x="100" y="0"/>
                    <a:pt x="108" y="13"/>
                  </a:cubicBezTo>
                  <a:cubicBezTo>
                    <a:pt x="108" y="13"/>
                    <a:pt x="111" y="20"/>
                    <a:pt x="106" y="20"/>
                  </a:cubicBezTo>
                  <a:cubicBezTo>
                    <a:pt x="106" y="20"/>
                    <a:pt x="102" y="21"/>
                    <a:pt x="98" y="25"/>
                  </a:cubicBezTo>
                  <a:cubicBezTo>
                    <a:pt x="97" y="25"/>
                    <a:pt x="94" y="25"/>
                    <a:pt x="93" y="28"/>
                  </a:cubicBezTo>
                  <a:cubicBezTo>
                    <a:pt x="93" y="28"/>
                    <a:pt x="85" y="42"/>
                    <a:pt x="68" y="65"/>
                  </a:cubicBezTo>
                  <a:cubicBezTo>
                    <a:pt x="68" y="65"/>
                    <a:pt x="59" y="77"/>
                    <a:pt x="48" y="97"/>
                  </a:cubicBezTo>
                  <a:cubicBezTo>
                    <a:pt x="48" y="97"/>
                    <a:pt x="40" y="113"/>
                    <a:pt x="27" y="124"/>
                  </a:cubicBezTo>
                  <a:cubicBezTo>
                    <a:pt x="27" y="124"/>
                    <a:pt x="23" y="127"/>
                    <a:pt x="23" y="128"/>
                  </a:cubicBezTo>
                  <a:cubicBezTo>
                    <a:pt x="23" y="128"/>
                    <a:pt x="22" y="130"/>
                    <a:pt x="20" y="132"/>
                  </a:cubicBezTo>
                  <a:cubicBezTo>
                    <a:pt x="20" y="132"/>
                    <a:pt x="17" y="135"/>
                    <a:pt x="13" y="135"/>
                  </a:cubicBezTo>
                  <a:cubicBezTo>
                    <a:pt x="13" y="135"/>
                    <a:pt x="10" y="134"/>
                    <a:pt x="8" y="134"/>
                  </a:cubicBezTo>
                  <a:cubicBezTo>
                    <a:pt x="8" y="134"/>
                    <a:pt x="5" y="134"/>
                    <a:pt x="3" y="134"/>
                  </a:cubicBezTo>
                  <a:cubicBezTo>
                    <a:pt x="3" y="134"/>
                    <a:pt x="0" y="135"/>
                    <a:pt x="4" y="132"/>
                  </a:cubicBezTo>
                  <a:cubicBezTo>
                    <a:pt x="4" y="132"/>
                    <a:pt x="4" y="131"/>
                    <a:pt x="6" y="130"/>
                  </a:cubicBezTo>
                  <a:cubicBezTo>
                    <a:pt x="6" y="130"/>
                    <a:pt x="7" y="130"/>
                    <a:pt x="8" y="129"/>
                  </a:cubicBezTo>
                  <a:cubicBezTo>
                    <a:pt x="8" y="129"/>
                    <a:pt x="7" y="128"/>
                    <a:pt x="9" y="128"/>
                  </a:cubicBezTo>
                  <a:cubicBezTo>
                    <a:pt x="9" y="128"/>
                    <a:pt x="11" y="129"/>
                    <a:pt x="11" y="125"/>
                  </a:cubicBezTo>
                  <a:cubicBezTo>
                    <a:pt x="11" y="125"/>
                    <a:pt x="11" y="124"/>
                    <a:pt x="13" y="123"/>
                  </a:cubicBezTo>
                  <a:cubicBezTo>
                    <a:pt x="13" y="123"/>
                    <a:pt x="19" y="118"/>
                    <a:pt x="31" y="102"/>
                  </a:cubicBezTo>
                  <a:cubicBezTo>
                    <a:pt x="31" y="102"/>
                    <a:pt x="42" y="89"/>
                    <a:pt x="48" y="77"/>
                  </a:cubicBezTo>
                  <a:cubicBezTo>
                    <a:pt x="48" y="77"/>
                    <a:pt x="53" y="69"/>
                    <a:pt x="58" y="61"/>
                  </a:cubicBezTo>
                  <a:cubicBezTo>
                    <a:pt x="58" y="61"/>
                    <a:pt x="75" y="34"/>
                    <a:pt x="78" y="28"/>
                  </a:cubicBezTo>
                  <a:cubicBezTo>
                    <a:pt x="78" y="28"/>
                    <a:pt x="59" y="25"/>
                    <a:pt x="58" y="17"/>
                  </a:cubicBezTo>
                  <a:cubicBezTo>
                    <a:pt x="58" y="17"/>
                    <a:pt x="58" y="14"/>
                    <a:pt x="61" y="16"/>
                  </a:cubicBezTo>
                  <a:cubicBezTo>
                    <a:pt x="61" y="16"/>
                    <a:pt x="70" y="20"/>
                    <a:pt x="81" y="13"/>
                  </a:cubicBezTo>
                  <a:cubicBezTo>
                    <a:pt x="81" y="13"/>
                    <a:pt x="87" y="11"/>
                    <a:pt x="9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7" name="Freeform 19">
              <a:extLst>
                <a:ext uri="{FF2B5EF4-FFF2-40B4-BE49-F238E27FC236}">
                  <a16:creationId xmlns:a16="http://schemas.microsoft.com/office/drawing/2014/main" id="{3525F539-453F-469B-909E-727D1C73FB00}"/>
                </a:ext>
              </a:extLst>
            </p:cNvPr>
            <p:cNvSpPr>
              <a:spLocks/>
            </p:cNvSpPr>
            <p:nvPr/>
          </p:nvSpPr>
          <p:spPr bwMode="auto">
            <a:xfrm>
              <a:off x="3508" y="2093"/>
              <a:ext cx="158" cy="118"/>
            </a:xfrm>
            <a:custGeom>
              <a:avLst/>
              <a:gdLst>
                <a:gd name="T0" fmla="*/ 11 w 83"/>
                <a:gd name="T1" fmla="*/ 29 h 61"/>
                <a:gd name="T2" fmla="*/ 4 w 83"/>
                <a:gd name="T3" fmla="*/ 21 h 61"/>
                <a:gd name="T4" fmla="*/ 20 w 83"/>
                <a:gd name="T5" fmla="*/ 27 h 61"/>
                <a:gd name="T6" fmla="*/ 23 w 83"/>
                <a:gd name="T7" fmla="*/ 33 h 61"/>
                <a:gd name="T8" fmla="*/ 33 w 83"/>
                <a:gd name="T9" fmla="*/ 46 h 61"/>
                <a:gd name="T10" fmla="*/ 34 w 83"/>
                <a:gd name="T11" fmla="*/ 44 h 61"/>
                <a:gd name="T12" fmla="*/ 34 w 83"/>
                <a:gd name="T13" fmla="*/ 39 h 61"/>
                <a:gd name="T14" fmla="*/ 38 w 83"/>
                <a:gd name="T15" fmla="*/ 36 h 61"/>
                <a:gd name="T16" fmla="*/ 40 w 83"/>
                <a:gd name="T17" fmla="*/ 35 h 61"/>
                <a:gd name="T18" fmla="*/ 47 w 83"/>
                <a:gd name="T19" fmla="*/ 26 h 61"/>
                <a:gd name="T20" fmla="*/ 47 w 83"/>
                <a:gd name="T21" fmla="*/ 19 h 61"/>
                <a:gd name="T22" fmla="*/ 37 w 83"/>
                <a:gd name="T23" fmla="*/ 13 h 61"/>
                <a:gd name="T24" fmla="*/ 35 w 83"/>
                <a:gd name="T25" fmla="*/ 11 h 61"/>
                <a:gd name="T26" fmla="*/ 42 w 83"/>
                <a:gd name="T27" fmla="*/ 10 h 61"/>
                <a:gd name="T28" fmla="*/ 55 w 83"/>
                <a:gd name="T29" fmla="*/ 4 h 61"/>
                <a:gd name="T30" fmla="*/ 59 w 83"/>
                <a:gd name="T31" fmla="*/ 1 h 61"/>
                <a:gd name="T32" fmla="*/ 68 w 83"/>
                <a:gd name="T33" fmla="*/ 3 h 61"/>
                <a:gd name="T34" fmla="*/ 81 w 83"/>
                <a:gd name="T35" fmla="*/ 15 h 61"/>
                <a:gd name="T36" fmla="*/ 82 w 83"/>
                <a:gd name="T37" fmla="*/ 18 h 61"/>
                <a:gd name="T38" fmla="*/ 78 w 83"/>
                <a:gd name="T39" fmla="*/ 23 h 61"/>
                <a:gd name="T40" fmla="*/ 66 w 83"/>
                <a:gd name="T41" fmla="*/ 34 h 61"/>
                <a:gd name="T42" fmla="*/ 64 w 83"/>
                <a:gd name="T43" fmla="*/ 46 h 61"/>
                <a:gd name="T44" fmla="*/ 62 w 83"/>
                <a:gd name="T45" fmla="*/ 53 h 61"/>
                <a:gd name="T46" fmla="*/ 55 w 83"/>
                <a:gd name="T47" fmla="*/ 55 h 61"/>
                <a:gd name="T48" fmla="*/ 46 w 83"/>
                <a:gd name="T49" fmla="*/ 59 h 61"/>
                <a:gd name="T50" fmla="*/ 43 w 83"/>
                <a:gd name="T51" fmla="*/ 59 h 61"/>
                <a:gd name="T52" fmla="*/ 40 w 83"/>
                <a:gd name="T53" fmla="*/ 58 h 61"/>
                <a:gd name="T54" fmla="*/ 38 w 83"/>
                <a:gd name="T55" fmla="*/ 55 h 61"/>
                <a:gd name="T56" fmla="*/ 33 w 83"/>
                <a:gd name="T57" fmla="*/ 51 h 61"/>
                <a:gd name="T58" fmla="*/ 29 w 83"/>
                <a:gd name="T59" fmla="*/ 49 h 61"/>
                <a:gd name="T60" fmla="*/ 20 w 83"/>
                <a:gd name="T61" fmla="*/ 35 h 61"/>
                <a:gd name="T62" fmla="*/ 11 w 83"/>
                <a:gd name="T63" fmla="*/ 2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61">
                  <a:moveTo>
                    <a:pt x="11" y="29"/>
                  </a:moveTo>
                  <a:cubicBezTo>
                    <a:pt x="11" y="29"/>
                    <a:pt x="0" y="23"/>
                    <a:pt x="4" y="21"/>
                  </a:cubicBezTo>
                  <a:cubicBezTo>
                    <a:pt x="4" y="21"/>
                    <a:pt x="12" y="18"/>
                    <a:pt x="20" y="27"/>
                  </a:cubicBezTo>
                  <a:cubicBezTo>
                    <a:pt x="20" y="27"/>
                    <a:pt x="21" y="30"/>
                    <a:pt x="23" y="33"/>
                  </a:cubicBezTo>
                  <a:cubicBezTo>
                    <a:pt x="23" y="33"/>
                    <a:pt x="24" y="36"/>
                    <a:pt x="33" y="46"/>
                  </a:cubicBezTo>
                  <a:cubicBezTo>
                    <a:pt x="33" y="46"/>
                    <a:pt x="34" y="47"/>
                    <a:pt x="34" y="44"/>
                  </a:cubicBezTo>
                  <a:cubicBezTo>
                    <a:pt x="34" y="39"/>
                    <a:pt x="34" y="39"/>
                    <a:pt x="34" y="39"/>
                  </a:cubicBezTo>
                  <a:cubicBezTo>
                    <a:pt x="34" y="39"/>
                    <a:pt x="36" y="35"/>
                    <a:pt x="38" y="36"/>
                  </a:cubicBezTo>
                  <a:cubicBezTo>
                    <a:pt x="38" y="36"/>
                    <a:pt x="39" y="37"/>
                    <a:pt x="40" y="35"/>
                  </a:cubicBezTo>
                  <a:cubicBezTo>
                    <a:pt x="40" y="35"/>
                    <a:pt x="45" y="31"/>
                    <a:pt x="47" y="26"/>
                  </a:cubicBezTo>
                  <a:cubicBezTo>
                    <a:pt x="47" y="26"/>
                    <a:pt x="50" y="21"/>
                    <a:pt x="47" y="19"/>
                  </a:cubicBezTo>
                  <a:cubicBezTo>
                    <a:pt x="47" y="19"/>
                    <a:pt x="40" y="15"/>
                    <a:pt x="37" y="13"/>
                  </a:cubicBezTo>
                  <a:cubicBezTo>
                    <a:pt x="37" y="13"/>
                    <a:pt x="33" y="12"/>
                    <a:pt x="35" y="11"/>
                  </a:cubicBezTo>
                  <a:cubicBezTo>
                    <a:pt x="35" y="11"/>
                    <a:pt x="37" y="10"/>
                    <a:pt x="42" y="10"/>
                  </a:cubicBezTo>
                  <a:cubicBezTo>
                    <a:pt x="42" y="10"/>
                    <a:pt x="53" y="8"/>
                    <a:pt x="55" y="4"/>
                  </a:cubicBezTo>
                  <a:cubicBezTo>
                    <a:pt x="55" y="4"/>
                    <a:pt x="56" y="0"/>
                    <a:pt x="59" y="1"/>
                  </a:cubicBezTo>
                  <a:cubicBezTo>
                    <a:pt x="59" y="1"/>
                    <a:pt x="65" y="4"/>
                    <a:pt x="68" y="3"/>
                  </a:cubicBezTo>
                  <a:cubicBezTo>
                    <a:pt x="68" y="3"/>
                    <a:pt x="79" y="3"/>
                    <a:pt x="81" y="15"/>
                  </a:cubicBezTo>
                  <a:cubicBezTo>
                    <a:pt x="81" y="15"/>
                    <a:pt x="81" y="17"/>
                    <a:pt x="82" y="18"/>
                  </a:cubicBezTo>
                  <a:cubicBezTo>
                    <a:pt x="82" y="18"/>
                    <a:pt x="83" y="22"/>
                    <a:pt x="78" y="23"/>
                  </a:cubicBezTo>
                  <a:cubicBezTo>
                    <a:pt x="78" y="23"/>
                    <a:pt x="68" y="30"/>
                    <a:pt x="66" y="34"/>
                  </a:cubicBezTo>
                  <a:cubicBezTo>
                    <a:pt x="66" y="34"/>
                    <a:pt x="62" y="42"/>
                    <a:pt x="64" y="46"/>
                  </a:cubicBezTo>
                  <a:cubicBezTo>
                    <a:pt x="64" y="46"/>
                    <a:pt x="66" y="51"/>
                    <a:pt x="62" y="53"/>
                  </a:cubicBezTo>
                  <a:cubicBezTo>
                    <a:pt x="62" y="53"/>
                    <a:pt x="59" y="55"/>
                    <a:pt x="55" y="55"/>
                  </a:cubicBezTo>
                  <a:cubicBezTo>
                    <a:pt x="55" y="55"/>
                    <a:pt x="50" y="54"/>
                    <a:pt x="46" y="59"/>
                  </a:cubicBezTo>
                  <a:cubicBezTo>
                    <a:pt x="46" y="59"/>
                    <a:pt x="46" y="61"/>
                    <a:pt x="43" y="59"/>
                  </a:cubicBezTo>
                  <a:cubicBezTo>
                    <a:pt x="43" y="59"/>
                    <a:pt x="43" y="58"/>
                    <a:pt x="40" y="58"/>
                  </a:cubicBezTo>
                  <a:cubicBezTo>
                    <a:pt x="40" y="58"/>
                    <a:pt x="38" y="58"/>
                    <a:pt x="38" y="55"/>
                  </a:cubicBezTo>
                  <a:cubicBezTo>
                    <a:pt x="38" y="55"/>
                    <a:pt x="37" y="52"/>
                    <a:pt x="33" y="51"/>
                  </a:cubicBezTo>
                  <a:cubicBezTo>
                    <a:pt x="33" y="51"/>
                    <a:pt x="31" y="52"/>
                    <a:pt x="29" y="49"/>
                  </a:cubicBezTo>
                  <a:cubicBezTo>
                    <a:pt x="29" y="49"/>
                    <a:pt x="23" y="39"/>
                    <a:pt x="20" y="35"/>
                  </a:cubicBezTo>
                  <a:cubicBezTo>
                    <a:pt x="20" y="35"/>
                    <a:pt x="16" y="30"/>
                    <a:pt x="1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8" name="Freeform 20">
              <a:extLst>
                <a:ext uri="{FF2B5EF4-FFF2-40B4-BE49-F238E27FC236}">
                  <a16:creationId xmlns:a16="http://schemas.microsoft.com/office/drawing/2014/main" id="{3399913D-2E31-4741-BFC1-2433999855C9}"/>
                </a:ext>
              </a:extLst>
            </p:cNvPr>
            <p:cNvSpPr>
              <a:spLocks/>
            </p:cNvSpPr>
            <p:nvPr/>
          </p:nvSpPr>
          <p:spPr bwMode="auto">
            <a:xfrm>
              <a:off x="4556" y="2116"/>
              <a:ext cx="19" cy="97"/>
            </a:xfrm>
            <a:custGeom>
              <a:avLst/>
              <a:gdLst>
                <a:gd name="T0" fmla="*/ 10 w 10"/>
                <a:gd name="T1" fmla="*/ 50 h 50"/>
                <a:gd name="T2" fmla="*/ 6 w 10"/>
                <a:gd name="T3" fmla="*/ 50 h 50"/>
                <a:gd name="T4" fmla="*/ 0 w 10"/>
                <a:gd name="T5" fmla="*/ 25 h 50"/>
                <a:gd name="T6" fmla="*/ 6 w 10"/>
                <a:gd name="T7" fmla="*/ 0 h 50"/>
                <a:gd name="T8" fmla="*/ 10 w 10"/>
                <a:gd name="T9" fmla="*/ 0 h 50"/>
                <a:gd name="T10" fmla="*/ 4 w 10"/>
                <a:gd name="T11" fmla="*/ 25 h 50"/>
                <a:gd name="T12" fmla="*/ 10 w 10"/>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10" y="50"/>
                  </a:moveTo>
                  <a:cubicBezTo>
                    <a:pt x="6" y="50"/>
                    <a:pt x="6" y="50"/>
                    <a:pt x="6" y="50"/>
                  </a:cubicBezTo>
                  <a:cubicBezTo>
                    <a:pt x="2" y="43"/>
                    <a:pt x="0" y="35"/>
                    <a:pt x="0" y="25"/>
                  </a:cubicBezTo>
                  <a:cubicBezTo>
                    <a:pt x="0" y="15"/>
                    <a:pt x="2" y="7"/>
                    <a:pt x="6" y="0"/>
                  </a:cubicBezTo>
                  <a:cubicBezTo>
                    <a:pt x="10" y="0"/>
                    <a:pt x="10" y="0"/>
                    <a:pt x="10" y="0"/>
                  </a:cubicBezTo>
                  <a:cubicBezTo>
                    <a:pt x="6" y="8"/>
                    <a:pt x="4" y="16"/>
                    <a:pt x="4" y="25"/>
                  </a:cubicBezTo>
                  <a:cubicBezTo>
                    <a:pt x="4" y="35"/>
                    <a:pt x="6" y="43"/>
                    <a:pt x="1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9" name="Freeform 21">
              <a:extLst>
                <a:ext uri="{FF2B5EF4-FFF2-40B4-BE49-F238E27FC236}">
                  <a16:creationId xmlns:a16="http://schemas.microsoft.com/office/drawing/2014/main" id="{E7CD4651-D6C9-4A03-9771-7CC07DD7B11B}"/>
                </a:ext>
              </a:extLst>
            </p:cNvPr>
            <p:cNvSpPr>
              <a:spLocks noEditPoints="1"/>
            </p:cNvSpPr>
            <p:nvPr/>
          </p:nvSpPr>
          <p:spPr bwMode="auto">
            <a:xfrm>
              <a:off x="4594" y="2116"/>
              <a:ext cx="95" cy="99"/>
            </a:xfrm>
            <a:custGeom>
              <a:avLst/>
              <a:gdLst>
                <a:gd name="T0" fmla="*/ 15 w 50"/>
                <a:gd name="T1" fmla="*/ 0 h 51"/>
                <a:gd name="T2" fmla="*/ 19 w 50"/>
                <a:gd name="T3" fmla="*/ 3 h 51"/>
                <a:gd name="T4" fmla="*/ 16 w 50"/>
                <a:gd name="T5" fmla="*/ 5 h 51"/>
                <a:gd name="T6" fmla="*/ 14 w 50"/>
                <a:gd name="T7" fmla="*/ 26 h 51"/>
                <a:gd name="T8" fmla="*/ 14 w 50"/>
                <a:gd name="T9" fmla="*/ 30 h 51"/>
                <a:gd name="T10" fmla="*/ 11 w 50"/>
                <a:gd name="T11" fmla="*/ 26 h 51"/>
                <a:gd name="T12" fmla="*/ 8 w 50"/>
                <a:gd name="T13" fmla="*/ 16 h 51"/>
                <a:gd name="T14" fmla="*/ 0 w 50"/>
                <a:gd name="T15" fmla="*/ 18 h 51"/>
                <a:gd name="T16" fmla="*/ 25 w 50"/>
                <a:gd name="T17" fmla="*/ 35 h 51"/>
                <a:gd name="T18" fmla="*/ 24 w 50"/>
                <a:gd name="T19" fmla="*/ 29 h 51"/>
                <a:gd name="T20" fmla="*/ 29 w 50"/>
                <a:gd name="T21" fmla="*/ 29 h 51"/>
                <a:gd name="T22" fmla="*/ 28 w 50"/>
                <a:gd name="T23" fmla="*/ 34 h 51"/>
                <a:gd name="T24" fmla="*/ 46 w 50"/>
                <a:gd name="T25" fmla="*/ 35 h 51"/>
                <a:gd name="T26" fmla="*/ 50 w 50"/>
                <a:gd name="T27" fmla="*/ 38 h 51"/>
                <a:gd name="T28" fmla="*/ 46 w 50"/>
                <a:gd name="T29" fmla="*/ 38 h 51"/>
                <a:gd name="T30" fmla="*/ 28 w 50"/>
                <a:gd name="T31" fmla="*/ 46 h 51"/>
                <a:gd name="T32" fmla="*/ 28 w 50"/>
                <a:gd name="T33" fmla="*/ 51 h 51"/>
                <a:gd name="T34" fmla="*/ 25 w 50"/>
                <a:gd name="T35" fmla="*/ 46 h 51"/>
                <a:gd name="T36" fmla="*/ 6 w 50"/>
                <a:gd name="T37" fmla="*/ 38 h 51"/>
                <a:gd name="T38" fmla="*/ 2 w 50"/>
                <a:gd name="T39" fmla="*/ 35 h 51"/>
                <a:gd name="T40" fmla="*/ 27 w 50"/>
                <a:gd name="T41" fmla="*/ 13 h 51"/>
                <a:gd name="T42" fmla="*/ 27 w 50"/>
                <a:gd name="T43" fmla="*/ 0 h 51"/>
                <a:gd name="T44" fmla="*/ 32 w 50"/>
                <a:gd name="T45" fmla="*/ 1 h 51"/>
                <a:gd name="T46" fmla="*/ 31 w 50"/>
                <a:gd name="T47" fmla="*/ 6 h 51"/>
                <a:gd name="T48" fmla="*/ 44 w 50"/>
                <a:gd name="T49" fmla="*/ 3 h 51"/>
                <a:gd name="T50" fmla="*/ 47 w 50"/>
                <a:gd name="T51" fmla="*/ 7 h 51"/>
                <a:gd name="T52" fmla="*/ 41 w 50"/>
                <a:gd name="T53" fmla="*/ 9 h 51"/>
                <a:gd name="T54" fmla="*/ 31 w 50"/>
                <a:gd name="T55" fmla="*/ 22 h 51"/>
                <a:gd name="T56" fmla="*/ 46 w 50"/>
                <a:gd name="T57" fmla="*/ 22 h 51"/>
                <a:gd name="T58" fmla="*/ 50 w 50"/>
                <a:gd name="T59" fmla="*/ 20 h 51"/>
                <a:gd name="T60" fmla="*/ 49 w 50"/>
                <a:gd name="T61" fmla="*/ 24 h 51"/>
                <a:gd name="T62" fmla="*/ 32 w 50"/>
                <a:gd name="T63" fmla="*/ 29 h 51"/>
                <a:gd name="T64" fmla="*/ 27 w 50"/>
                <a:gd name="T65" fmla="*/ 16 h 51"/>
                <a:gd name="T66" fmla="*/ 18 w 50"/>
                <a:gd name="T67" fmla="*/ 17 h 51"/>
                <a:gd name="T68" fmla="*/ 27 w 50"/>
                <a:gd name="T6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51">
                  <a:moveTo>
                    <a:pt x="0" y="18"/>
                  </a:moveTo>
                  <a:cubicBezTo>
                    <a:pt x="8" y="13"/>
                    <a:pt x="13" y="6"/>
                    <a:pt x="15" y="0"/>
                  </a:cubicBezTo>
                  <a:cubicBezTo>
                    <a:pt x="19" y="2"/>
                    <a:pt x="19" y="2"/>
                    <a:pt x="19" y="2"/>
                  </a:cubicBezTo>
                  <a:cubicBezTo>
                    <a:pt x="20" y="2"/>
                    <a:pt x="20" y="3"/>
                    <a:pt x="19" y="3"/>
                  </a:cubicBezTo>
                  <a:cubicBezTo>
                    <a:pt x="19" y="3"/>
                    <a:pt x="19" y="3"/>
                    <a:pt x="19" y="3"/>
                  </a:cubicBezTo>
                  <a:cubicBezTo>
                    <a:pt x="18" y="3"/>
                    <a:pt x="17" y="4"/>
                    <a:pt x="16" y="5"/>
                  </a:cubicBezTo>
                  <a:cubicBezTo>
                    <a:pt x="15" y="7"/>
                    <a:pt x="15" y="9"/>
                    <a:pt x="14" y="10"/>
                  </a:cubicBezTo>
                  <a:cubicBezTo>
                    <a:pt x="14" y="26"/>
                    <a:pt x="14" y="26"/>
                    <a:pt x="14" y="26"/>
                  </a:cubicBezTo>
                  <a:cubicBezTo>
                    <a:pt x="14" y="26"/>
                    <a:pt x="14" y="27"/>
                    <a:pt x="14" y="29"/>
                  </a:cubicBezTo>
                  <a:cubicBezTo>
                    <a:pt x="14" y="29"/>
                    <a:pt x="14" y="30"/>
                    <a:pt x="14" y="30"/>
                  </a:cubicBezTo>
                  <a:cubicBezTo>
                    <a:pt x="10" y="30"/>
                    <a:pt x="10" y="30"/>
                    <a:pt x="10" y="30"/>
                  </a:cubicBezTo>
                  <a:cubicBezTo>
                    <a:pt x="10" y="28"/>
                    <a:pt x="11" y="27"/>
                    <a:pt x="11" y="26"/>
                  </a:cubicBezTo>
                  <a:cubicBezTo>
                    <a:pt x="11" y="14"/>
                    <a:pt x="11" y="14"/>
                    <a:pt x="11" y="14"/>
                  </a:cubicBezTo>
                  <a:cubicBezTo>
                    <a:pt x="10" y="14"/>
                    <a:pt x="9" y="15"/>
                    <a:pt x="8" y="16"/>
                  </a:cubicBezTo>
                  <a:cubicBezTo>
                    <a:pt x="7" y="17"/>
                    <a:pt x="6" y="18"/>
                    <a:pt x="3" y="21"/>
                  </a:cubicBezTo>
                  <a:cubicBezTo>
                    <a:pt x="2" y="19"/>
                    <a:pt x="1" y="19"/>
                    <a:pt x="0" y="18"/>
                  </a:cubicBezTo>
                  <a:close/>
                  <a:moveTo>
                    <a:pt x="6" y="35"/>
                  </a:moveTo>
                  <a:cubicBezTo>
                    <a:pt x="25" y="35"/>
                    <a:pt x="25" y="35"/>
                    <a:pt x="25" y="35"/>
                  </a:cubicBezTo>
                  <a:cubicBezTo>
                    <a:pt x="25" y="34"/>
                    <a:pt x="25" y="34"/>
                    <a:pt x="25" y="34"/>
                  </a:cubicBezTo>
                  <a:cubicBezTo>
                    <a:pt x="25" y="33"/>
                    <a:pt x="24" y="31"/>
                    <a:pt x="24" y="29"/>
                  </a:cubicBezTo>
                  <a:cubicBezTo>
                    <a:pt x="29" y="29"/>
                    <a:pt x="29" y="29"/>
                    <a:pt x="29" y="29"/>
                  </a:cubicBezTo>
                  <a:cubicBezTo>
                    <a:pt x="29" y="29"/>
                    <a:pt x="29" y="29"/>
                    <a:pt x="29" y="29"/>
                  </a:cubicBezTo>
                  <a:cubicBezTo>
                    <a:pt x="29" y="30"/>
                    <a:pt x="29" y="30"/>
                    <a:pt x="29" y="30"/>
                  </a:cubicBezTo>
                  <a:cubicBezTo>
                    <a:pt x="28" y="30"/>
                    <a:pt x="28" y="32"/>
                    <a:pt x="28" y="34"/>
                  </a:cubicBezTo>
                  <a:cubicBezTo>
                    <a:pt x="28" y="35"/>
                    <a:pt x="28" y="35"/>
                    <a:pt x="28" y="35"/>
                  </a:cubicBezTo>
                  <a:cubicBezTo>
                    <a:pt x="46" y="35"/>
                    <a:pt x="46" y="35"/>
                    <a:pt x="46" y="35"/>
                  </a:cubicBezTo>
                  <a:cubicBezTo>
                    <a:pt x="47" y="35"/>
                    <a:pt x="48" y="35"/>
                    <a:pt x="50" y="35"/>
                  </a:cubicBezTo>
                  <a:cubicBezTo>
                    <a:pt x="50" y="38"/>
                    <a:pt x="50" y="38"/>
                    <a:pt x="50" y="38"/>
                  </a:cubicBezTo>
                  <a:cubicBezTo>
                    <a:pt x="50" y="38"/>
                    <a:pt x="49" y="38"/>
                    <a:pt x="48" y="38"/>
                  </a:cubicBezTo>
                  <a:cubicBezTo>
                    <a:pt x="48" y="38"/>
                    <a:pt x="47" y="38"/>
                    <a:pt x="46" y="38"/>
                  </a:cubicBezTo>
                  <a:cubicBezTo>
                    <a:pt x="28" y="38"/>
                    <a:pt x="28" y="38"/>
                    <a:pt x="28" y="38"/>
                  </a:cubicBezTo>
                  <a:cubicBezTo>
                    <a:pt x="28" y="46"/>
                    <a:pt x="28" y="46"/>
                    <a:pt x="28" y="46"/>
                  </a:cubicBezTo>
                  <a:cubicBezTo>
                    <a:pt x="28" y="47"/>
                    <a:pt x="28" y="48"/>
                    <a:pt x="28" y="49"/>
                  </a:cubicBezTo>
                  <a:cubicBezTo>
                    <a:pt x="28" y="50"/>
                    <a:pt x="28" y="50"/>
                    <a:pt x="28" y="51"/>
                  </a:cubicBezTo>
                  <a:cubicBezTo>
                    <a:pt x="24" y="51"/>
                    <a:pt x="24" y="51"/>
                    <a:pt x="24" y="51"/>
                  </a:cubicBezTo>
                  <a:cubicBezTo>
                    <a:pt x="24" y="48"/>
                    <a:pt x="25" y="47"/>
                    <a:pt x="25" y="46"/>
                  </a:cubicBezTo>
                  <a:cubicBezTo>
                    <a:pt x="25" y="38"/>
                    <a:pt x="25" y="38"/>
                    <a:pt x="25" y="38"/>
                  </a:cubicBezTo>
                  <a:cubicBezTo>
                    <a:pt x="6" y="38"/>
                    <a:pt x="6" y="38"/>
                    <a:pt x="6" y="38"/>
                  </a:cubicBezTo>
                  <a:cubicBezTo>
                    <a:pt x="5" y="38"/>
                    <a:pt x="3" y="38"/>
                    <a:pt x="2" y="38"/>
                  </a:cubicBezTo>
                  <a:cubicBezTo>
                    <a:pt x="2" y="35"/>
                    <a:pt x="2" y="35"/>
                    <a:pt x="2" y="35"/>
                  </a:cubicBezTo>
                  <a:cubicBezTo>
                    <a:pt x="3" y="35"/>
                    <a:pt x="4" y="35"/>
                    <a:pt x="6" y="35"/>
                  </a:cubicBezTo>
                  <a:close/>
                  <a:moveTo>
                    <a:pt x="27" y="13"/>
                  </a:moveTo>
                  <a:cubicBezTo>
                    <a:pt x="27" y="5"/>
                    <a:pt x="27" y="5"/>
                    <a:pt x="27" y="5"/>
                  </a:cubicBezTo>
                  <a:cubicBezTo>
                    <a:pt x="27" y="5"/>
                    <a:pt x="27" y="3"/>
                    <a:pt x="27" y="0"/>
                  </a:cubicBezTo>
                  <a:cubicBezTo>
                    <a:pt x="31" y="1"/>
                    <a:pt x="31" y="1"/>
                    <a:pt x="31" y="1"/>
                  </a:cubicBezTo>
                  <a:cubicBezTo>
                    <a:pt x="32" y="1"/>
                    <a:pt x="32" y="1"/>
                    <a:pt x="32" y="1"/>
                  </a:cubicBezTo>
                  <a:cubicBezTo>
                    <a:pt x="31" y="2"/>
                    <a:pt x="31" y="2"/>
                    <a:pt x="31" y="2"/>
                  </a:cubicBezTo>
                  <a:cubicBezTo>
                    <a:pt x="31" y="2"/>
                    <a:pt x="31" y="3"/>
                    <a:pt x="31" y="6"/>
                  </a:cubicBezTo>
                  <a:cubicBezTo>
                    <a:pt x="31" y="12"/>
                    <a:pt x="31" y="12"/>
                    <a:pt x="31" y="12"/>
                  </a:cubicBezTo>
                  <a:cubicBezTo>
                    <a:pt x="36" y="9"/>
                    <a:pt x="40" y="6"/>
                    <a:pt x="44" y="3"/>
                  </a:cubicBezTo>
                  <a:cubicBezTo>
                    <a:pt x="47" y="7"/>
                    <a:pt x="47" y="7"/>
                    <a:pt x="47" y="7"/>
                  </a:cubicBezTo>
                  <a:cubicBezTo>
                    <a:pt x="47" y="7"/>
                    <a:pt x="47" y="7"/>
                    <a:pt x="47" y="7"/>
                  </a:cubicBezTo>
                  <a:cubicBezTo>
                    <a:pt x="47" y="8"/>
                    <a:pt x="46" y="8"/>
                    <a:pt x="46" y="8"/>
                  </a:cubicBezTo>
                  <a:cubicBezTo>
                    <a:pt x="44" y="8"/>
                    <a:pt x="42" y="9"/>
                    <a:pt x="41" y="9"/>
                  </a:cubicBezTo>
                  <a:cubicBezTo>
                    <a:pt x="39" y="11"/>
                    <a:pt x="36" y="13"/>
                    <a:pt x="31" y="15"/>
                  </a:cubicBezTo>
                  <a:cubicBezTo>
                    <a:pt x="31" y="22"/>
                    <a:pt x="31" y="22"/>
                    <a:pt x="31" y="22"/>
                  </a:cubicBezTo>
                  <a:cubicBezTo>
                    <a:pt x="30" y="25"/>
                    <a:pt x="32" y="26"/>
                    <a:pt x="38" y="26"/>
                  </a:cubicBezTo>
                  <a:cubicBezTo>
                    <a:pt x="43" y="26"/>
                    <a:pt x="46" y="25"/>
                    <a:pt x="46" y="22"/>
                  </a:cubicBezTo>
                  <a:cubicBezTo>
                    <a:pt x="46" y="21"/>
                    <a:pt x="46" y="20"/>
                    <a:pt x="46" y="19"/>
                  </a:cubicBezTo>
                  <a:cubicBezTo>
                    <a:pt x="48" y="20"/>
                    <a:pt x="49" y="20"/>
                    <a:pt x="50" y="20"/>
                  </a:cubicBezTo>
                  <a:cubicBezTo>
                    <a:pt x="50" y="21"/>
                    <a:pt x="50" y="21"/>
                    <a:pt x="50" y="21"/>
                  </a:cubicBezTo>
                  <a:cubicBezTo>
                    <a:pt x="50" y="22"/>
                    <a:pt x="50" y="23"/>
                    <a:pt x="49" y="24"/>
                  </a:cubicBezTo>
                  <a:cubicBezTo>
                    <a:pt x="48" y="27"/>
                    <a:pt x="45" y="29"/>
                    <a:pt x="40" y="29"/>
                  </a:cubicBezTo>
                  <a:cubicBezTo>
                    <a:pt x="35" y="29"/>
                    <a:pt x="33" y="29"/>
                    <a:pt x="32" y="29"/>
                  </a:cubicBezTo>
                  <a:cubicBezTo>
                    <a:pt x="29" y="28"/>
                    <a:pt x="27" y="27"/>
                    <a:pt x="27" y="24"/>
                  </a:cubicBezTo>
                  <a:cubicBezTo>
                    <a:pt x="27" y="16"/>
                    <a:pt x="27" y="16"/>
                    <a:pt x="27" y="16"/>
                  </a:cubicBezTo>
                  <a:cubicBezTo>
                    <a:pt x="25" y="17"/>
                    <a:pt x="22" y="18"/>
                    <a:pt x="20" y="19"/>
                  </a:cubicBezTo>
                  <a:cubicBezTo>
                    <a:pt x="19" y="19"/>
                    <a:pt x="18" y="18"/>
                    <a:pt x="18" y="17"/>
                  </a:cubicBezTo>
                  <a:cubicBezTo>
                    <a:pt x="17" y="17"/>
                    <a:pt x="17" y="16"/>
                    <a:pt x="17" y="16"/>
                  </a:cubicBezTo>
                  <a:cubicBezTo>
                    <a:pt x="20" y="16"/>
                    <a:pt x="23" y="15"/>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0" name="Freeform 22">
              <a:extLst>
                <a:ext uri="{FF2B5EF4-FFF2-40B4-BE49-F238E27FC236}">
                  <a16:creationId xmlns:a16="http://schemas.microsoft.com/office/drawing/2014/main" id="{36105A35-8548-411E-A9A8-BE17237098E6}"/>
                </a:ext>
              </a:extLst>
            </p:cNvPr>
            <p:cNvSpPr>
              <a:spLocks noEditPoints="1"/>
            </p:cNvSpPr>
            <p:nvPr/>
          </p:nvSpPr>
          <p:spPr bwMode="auto">
            <a:xfrm>
              <a:off x="4703" y="2115"/>
              <a:ext cx="93" cy="100"/>
            </a:xfrm>
            <a:custGeom>
              <a:avLst/>
              <a:gdLst>
                <a:gd name="T0" fmla="*/ 19 w 49"/>
                <a:gd name="T1" fmla="*/ 0 h 52"/>
                <a:gd name="T2" fmla="*/ 22 w 49"/>
                <a:gd name="T3" fmla="*/ 1 h 52"/>
                <a:gd name="T4" fmla="*/ 23 w 49"/>
                <a:gd name="T5" fmla="*/ 1 h 52"/>
                <a:gd name="T6" fmla="*/ 22 w 49"/>
                <a:gd name="T7" fmla="*/ 2 h 52"/>
                <a:gd name="T8" fmla="*/ 21 w 49"/>
                <a:gd name="T9" fmla="*/ 4 h 52"/>
                <a:gd name="T10" fmla="*/ 20 w 49"/>
                <a:gd name="T11" fmla="*/ 6 h 52"/>
                <a:gd name="T12" fmla="*/ 19 w 49"/>
                <a:gd name="T13" fmla="*/ 9 h 52"/>
                <a:gd name="T14" fmla="*/ 44 w 49"/>
                <a:gd name="T15" fmla="*/ 9 h 52"/>
                <a:gd name="T16" fmla="*/ 47 w 49"/>
                <a:gd name="T17" fmla="*/ 8 h 52"/>
                <a:gd name="T18" fmla="*/ 49 w 49"/>
                <a:gd name="T19" fmla="*/ 8 h 52"/>
                <a:gd name="T20" fmla="*/ 49 w 49"/>
                <a:gd name="T21" fmla="*/ 12 h 52"/>
                <a:gd name="T22" fmla="*/ 47 w 49"/>
                <a:gd name="T23" fmla="*/ 11 h 52"/>
                <a:gd name="T24" fmla="*/ 44 w 49"/>
                <a:gd name="T25" fmla="*/ 11 h 52"/>
                <a:gd name="T26" fmla="*/ 18 w 49"/>
                <a:gd name="T27" fmla="*/ 11 h 52"/>
                <a:gd name="T28" fmla="*/ 11 w 49"/>
                <a:gd name="T29" fmla="*/ 25 h 52"/>
                <a:gd name="T30" fmla="*/ 24 w 49"/>
                <a:gd name="T31" fmla="*/ 25 h 52"/>
                <a:gd name="T32" fmla="*/ 24 w 49"/>
                <a:gd name="T33" fmla="*/ 21 h 52"/>
                <a:gd name="T34" fmla="*/ 24 w 49"/>
                <a:gd name="T35" fmla="*/ 16 h 52"/>
                <a:gd name="T36" fmla="*/ 28 w 49"/>
                <a:gd name="T37" fmla="*/ 16 h 52"/>
                <a:gd name="T38" fmla="*/ 28 w 49"/>
                <a:gd name="T39" fmla="*/ 17 h 52"/>
                <a:gd name="T40" fmla="*/ 28 w 49"/>
                <a:gd name="T41" fmla="*/ 17 h 52"/>
                <a:gd name="T42" fmla="*/ 27 w 49"/>
                <a:gd name="T43" fmla="*/ 21 h 52"/>
                <a:gd name="T44" fmla="*/ 27 w 49"/>
                <a:gd name="T45" fmla="*/ 25 h 52"/>
                <a:gd name="T46" fmla="*/ 39 w 49"/>
                <a:gd name="T47" fmla="*/ 25 h 52"/>
                <a:gd name="T48" fmla="*/ 44 w 49"/>
                <a:gd name="T49" fmla="*/ 25 h 52"/>
                <a:gd name="T50" fmla="*/ 44 w 49"/>
                <a:gd name="T51" fmla="*/ 28 h 52"/>
                <a:gd name="T52" fmla="*/ 39 w 49"/>
                <a:gd name="T53" fmla="*/ 28 h 52"/>
                <a:gd name="T54" fmla="*/ 27 w 49"/>
                <a:gd name="T55" fmla="*/ 28 h 52"/>
                <a:gd name="T56" fmla="*/ 27 w 49"/>
                <a:gd name="T57" fmla="*/ 47 h 52"/>
                <a:gd name="T58" fmla="*/ 19 w 49"/>
                <a:gd name="T59" fmla="*/ 52 h 52"/>
                <a:gd name="T60" fmla="*/ 17 w 49"/>
                <a:gd name="T61" fmla="*/ 47 h 52"/>
                <a:gd name="T62" fmla="*/ 24 w 49"/>
                <a:gd name="T63" fmla="*/ 46 h 52"/>
                <a:gd name="T64" fmla="*/ 24 w 49"/>
                <a:gd name="T65" fmla="*/ 28 h 52"/>
                <a:gd name="T66" fmla="*/ 11 w 49"/>
                <a:gd name="T67" fmla="*/ 28 h 52"/>
                <a:gd name="T68" fmla="*/ 8 w 49"/>
                <a:gd name="T69" fmla="*/ 29 h 52"/>
                <a:gd name="T70" fmla="*/ 6 w 49"/>
                <a:gd name="T71" fmla="*/ 25 h 52"/>
                <a:gd name="T72" fmla="*/ 9 w 49"/>
                <a:gd name="T73" fmla="*/ 22 h 52"/>
                <a:gd name="T74" fmla="*/ 14 w 49"/>
                <a:gd name="T75" fmla="*/ 11 h 52"/>
                <a:gd name="T76" fmla="*/ 4 w 49"/>
                <a:gd name="T77" fmla="*/ 11 h 52"/>
                <a:gd name="T78" fmla="*/ 1 w 49"/>
                <a:gd name="T79" fmla="*/ 11 h 52"/>
                <a:gd name="T80" fmla="*/ 0 w 49"/>
                <a:gd name="T81" fmla="*/ 12 h 52"/>
                <a:gd name="T82" fmla="*/ 0 w 49"/>
                <a:gd name="T83" fmla="*/ 8 h 52"/>
                <a:gd name="T84" fmla="*/ 2 w 49"/>
                <a:gd name="T85" fmla="*/ 8 h 52"/>
                <a:gd name="T86" fmla="*/ 4 w 49"/>
                <a:gd name="T87" fmla="*/ 9 h 52"/>
                <a:gd name="T88" fmla="*/ 15 w 49"/>
                <a:gd name="T89" fmla="*/ 9 h 52"/>
                <a:gd name="T90" fmla="*/ 19 w 49"/>
                <a:gd name="T91" fmla="*/ 0 h 52"/>
                <a:gd name="T92" fmla="*/ 0 w 49"/>
                <a:gd name="T93" fmla="*/ 46 h 52"/>
                <a:gd name="T94" fmla="*/ 14 w 49"/>
                <a:gd name="T95" fmla="*/ 33 h 52"/>
                <a:gd name="T96" fmla="*/ 18 w 49"/>
                <a:gd name="T97" fmla="*/ 36 h 52"/>
                <a:gd name="T98" fmla="*/ 19 w 49"/>
                <a:gd name="T99" fmla="*/ 36 h 52"/>
                <a:gd name="T100" fmla="*/ 18 w 49"/>
                <a:gd name="T101" fmla="*/ 37 h 52"/>
                <a:gd name="T102" fmla="*/ 15 w 49"/>
                <a:gd name="T103" fmla="*/ 39 h 52"/>
                <a:gd name="T104" fmla="*/ 4 w 49"/>
                <a:gd name="T105" fmla="*/ 49 h 52"/>
                <a:gd name="T106" fmla="*/ 0 w 49"/>
                <a:gd name="T107" fmla="*/ 46 h 52"/>
                <a:gd name="T108" fmla="*/ 32 w 49"/>
                <a:gd name="T109" fmla="*/ 37 h 52"/>
                <a:gd name="T110" fmla="*/ 34 w 49"/>
                <a:gd name="T111" fmla="*/ 34 h 52"/>
                <a:gd name="T112" fmla="*/ 48 w 49"/>
                <a:gd name="T113" fmla="*/ 45 h 52"/>
                <a:gd name="T114" fmla="*/ 46 w 49"/>
                <a:gd name="T115" fmla="*/ 48 h 52"/>
                <a:gd name="T116" fmla="*/ 32 w 49"/>
                <a:gd name="T11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52">
                  <a:moveTo>
                    <a:pt x="19" y="0"/>
                  </a:moveTo>
                  <a:cubicBezTo>
                    <a:pt x="22" y="1"/>
                    <a:pt x="22" y="1"/>
                    <a:pt x="22" y="1"/>
                  </a:cubicBezTo>
                  <a:cubicBezTo>
                    <a:pt x="23" y="1"/>
                    <a:pt x="23" y="1"/>
                    <a:pt x="23" y="1"/>
                  </a:cubicBezTo>
                  <a:cubicBezTo>
                    <a:pt x="23" y="1"/>
                    <a:pt x="23" y="2"/>
                    <a:pt x="22" y="2"/>
                  </a:cubicBezTo>
                  <a:cubicBezTo>
                    <a:pt x="22" y="2"/>
                    <a:pt x="21" y="3"/>
                    <a:pt x="21" y="4"/>
                  </a:cubicBezTo>
                  <a:cubicBezTo>
                    <a:pt x="21" y="4"/>
                    <a:pt x="20" y="5"/>
                    <a:pt x="20" y="6"/>
                  </a:cubicBezTo>
                  <a:cubicBezTo>
                    <a:pt x="20" y="7"/>
                    <a:pt x="19" y="8"/>
                    <a:pt x="19" y="9"/>
                  </a:cubicBezTo>
                  <a:cubicBezTo>
                    <a:pt x="44" y="9"/>
                    <a:pt x="44" y="9"/>
                    <a:pt x="44" y="9"/>
                  </a:cubicBezTo>
                  <a:cubicBezTo>
                    <a:pt x="45" y="9"/>
                    <a:pt x="46" y="8"/>
                    <a:pt x="47" y="8"/>
                  </a:cubicBezTo>
                  <a:cubicBezTo>
                    <a:pt x="48" y="8"/>
                    <a:pt x="49" y="8"/>
                    <a:pt x="49" y="8"/>
                  </a:cubicBezTo>
                  <a:cubicBezTo>
                    <a:pt x="49" y="12"/>
                    <a:pt x="49" y="12"/>
                    <a:pt x="49" y="12"/>
                  </a:cubicBezTo>
                  <a:cubicBezTo>
                    <a:pt x="49" y="12"/>
                    <a:pt x="48" y="12"/>
                    <a:pt x="47" y="11"/>
                  </a:cubicBezTo>
                  <a:cubicBezTo>
                    <a:pt x="46" y="11"/>
                    <a:pt x="45" y="11"/>
                    <a:pt x="44" y="11"/>
                  </a:cubicBezTo>
                  <a:cubicBezTo>
                    <a:pt x="18" y="11"/>
                    <a:pt x="18" y="11"/>
                    <a:pt x="18" y="11"/>
                  </a:cubicBezTo>
                  <a:cubicBezTo>
                    <a:pt x="16" y="15"/>
                    <a:pt x="14" y="19"/>
                    <a:pt x="11" y="25"/>
                  </a:cubicBezTo>
                  <a:cubicBezTo>
                    <a:pt x="24" y="25"/>
                    <a:pt x="24" y="25"/>
                    <a:pt x="24" y="25"/>
                  </a:cubicBezTo>
                  <a:cubicBezTo>
                    <a:pt x="24" y="21"/>
                    <a:pt x="24" y="21"/>
                    <a:pt x="24" y="21"/>
                  </a:cubicBezTo>
                  <a:cubicBezTo>
                    <a:pt x="24" y="19"/>
                    <a:pt x="24" y="17"/>
                    <a:pt x="24" y="16"/>
                  </a:cubicBezTo>
                  <a:cubicBezTo>
                    <a:pt x="28" y="16"/>
                    <a:pt x="28" y="16"/>
                    <a:pt x="28" y="16"/>
                  </a:cubicBezTo>
                  <a:cubicBezTo>
                    <a:pt x="28" y="16"/>
                    <a:pt x="28" y="16"/>
                    <a:pt x="28" y="17"/>
                  </a:cubicBezTo>
                  <a:cubicBezTo>
                    <a:pt x="28" y="17"/>
                    <a:pt x="28" y="17"/>
                    <a:pt x="28" y="17"/>
                  </a:cubicBezTo>
                  <a:cubicBezTo>
                    <a:pt x="27" y="17"/>
                    <a:pt x="27" y="19"/>
                    <a:pt x="27" y="21"/>
                  </a:cubicBezTo>
                  <a:cubicBezTo>
                    <a:pt x="27" y="25"/>
                    <a:pt x="27" y="25"/>
                    <a:pt x="27" y="25"/>
                  </a:cubicBezTo>
                  <a:cubicBezTo>
                    <a:pt x="39" y="25"/>
                    <a:pt x="39" y="25"/>
                    <a:pt x="39" y="25"/>
                  </a:cubicBezTo>
                  <a:cubicBezTo>
                    <a:pt x="40" y="25"/>
                    <a:pt x="42" y="25"/>
                    <a:pt x="44" y="25"/>
                  </a:cubicBezTo>
                  <a:cubicBezTo>
                    <a:pt x="44" y="28"/>
                    <a:pt x="44" y="28"/>
                    <a:pt x="44" y="28"/>
                  </a:cubicBezTo>
                  <a:cubicBezTo>
                    <a:pt x="42" y="28"/>
                    <a:pt x="41" y="28"/>
                    <a:pt x="39" y="28"/>
                  </a:cubicBezTo>
                  <a:cubicBezTo>
                    <a:pt x="27" y="28"/>
                    <a:pt x="27" y="28"/>
                    <a:pt x="27" y="28"/>
                  </a:cubicBezTo>
                  <a:cubicBezTo>
                    <a:pt x="27" y="47"/>
                    <a:pt x="27" y="47"/>
                    <a:pt x="27" y="47"/>
                  </a:cubicBezTo>
                  <a:cubicBezTo>
                    <a:pt x="28" y="50"/>
                    <a:pt x="25" y="51"/>
                    <a:pt x="19" y="52"/>
                  </a:cubicBezTo>
                  <a:cubicBezTo>
                    <a:pt x="18" y="50"/>
                    <a:pt x="18" y="49"/>
                    <a:pt x="17" y="47"/>
                  </a:cubicBezTo>
                  <a:cubicBezTo>
                    <a:pt x="22" y="48"/>
                    <a:pt x="25" y="48"/>
                    <a:pt x="24" y="46"/>
                  </a:cubicBezTo>
                  <a:cubicBezTo>
                    <a:pt x="24" y="28"/>
                    <a:pt x="24" y="28"/>
                    <a:pt x="24" y="28"/>
                  </a:cubicBezTo>
                  <a:cubicBezTo>
                    <a:pt x="11" y="28"/>
                    <a:pt x="11" y="28"/>
                    <a:pt x="11" y="28"/>
                  </a:cubicBezTo>
                  <a:cubicBezTo>
                    <a:pt x="10" y="28"/>
                    <a:pt x="9" y="28"/>
                    <a:pt x="8" y="29"/>
                  </a:cubicBezTo>
                  <a:cubicBezTo>
                    <a:pt x="6" y="25"/>
                    <a:pt x="6" y="25"/>
                    <a:pt x="6" y="25"/>
                  </a:cubicBezTo>
                  <a:cubicBezTo>
                    <a:pt x="7" y="25"/>
                    <a:pt x="8" y="24"/>
                    <a:pt x="9" y="22"/>
                  </a:cubicBezTo>
                  <a:cubicBezTo>
                    <a:pt x="11" y="19"/>
                    <a:pt x="12" y="16"/>
                    <a:pt x="14" y="11"/>
                  </a:cubicBezTo>
                  <a:cubicBezTo>
                    <a:pt x="4" y="11"/>
                    <a:pt x="4" y="11"/>
                    <a:pt x="4" y="11"/>
                  </a:cubicBezTo>
                  <a:cubicBezTo>
                    <a:pt x="4" y="11"/>
                    <a:pt x="3" y="11"/>
                    <a:pt x="1" y="11"/>
                  </a:cubicBezTo>
                  <a:cubicBezTo>
                    <a:pt x="1" y="12"/>
                    <a:pt x="0" y="12"/>
                    <a:pt x="0" y="12"/>
                  </a:cubicBezTo>
                  <a:cubicBezTo>
                    <a:pt x="0" y="8"/>
                    <a:pt x="0" y="8"/>
                    <a:pt x="0" y="8"/>
                  </a:cubicBezTo>
                  <a:cubicBezTo>
                    <a:pt x="0" y="8"/>
                    <a:pt x="1" y="8"/>
                    <a:pt x="2" y="8"/>
                  </a:cubicBezTo>
                  <a:cubicBezTo>
                    <a:pt x="3" y="8"/>
                    <a:pt x="4" y="9"/>
                    <a:pt x="4" y="9"/>
                  </a:cubicBezTo>
                  <a:cubicBezTo>
                    <a:pt x="15" y="9"/>
                    <a:pt x="15" y="9"/>
                    <a:pt x="15" y="9"/>
                  </a:cubicBezTo>
                  <a:cubicBezTo>
                    <a:pt x="17" y="6"/>
                    <a:pt x="18" y="3"/>
                    <a:pt x="19" y="0"/>
                  </a:cubicBezTo>
                  <a:close/>
                  <a:moveTo>
                    <a:pt x="0" y="46"/>
                  </a:moveTo>
                  <a:cubicBezTo>
                    <a:pt x="6" y="43"/>
                    <a:pt x="11" y="39"/>
                    <a:pt x="14" y="33"/>
                  </a:cubicBezTo>
                  <a:cubicBezTo>
                    <a:pt x="18" y="36"/>
                    <a:pt x="18" y="36"/>
                    <a:pt x="18" y="36"/>
                  </a:cubicBezTo>
                  <a:cubicBezTo>
                    <a:pt x="19" y="36"/>
                    <a:pt x="19" y="36"/>
                    <a:pt x="19" y="36"/>
                  </a:cubicBezTo>
                  <a:cubicBezTo>
                    <a:pt x="19" y="36"/>
                    <a:pt x="18" y="36"/>
                    <a:pt x="18" y="37"/>
                  </a:cubicBezTo>
                  <a:cubicBezTo>
                    <a:pt x="17" y="37"/>
                    <a:pt x="16" y="38"/>
                    <a:pt x="15" y="39"/>
                  </a:cubicBezTo>
                  <a:cubicBezTo>
                    <a:pt x="12" y="42"/>
                    <a:pt x="8" y="46"/>
                    <a:pt x="4" y="49"/>
                  </a:cubicBezTo>
                  <a:cubicBezTo>
                    <a:pt x="3" y="47"/>
                    <a:pt x="2" y="46"/>
                    <a:pt x="0" y="46"/>
                  </a:cubicBezTo>
                  <a:close/>
                  <a:moveTo>
                    <a:pt x="32" y="37"/>
                  </a:moveTo>
                  <a:cubicBezTo>
                    <a:pt x="34" y="34"/>
                    <a:pt x="34" y="34"/>
                    <a:pt x="34" y="34"/>
                  </a:cubicBezTo>
                  <a:cubicBezTo>
                    <a:pt x="39" y="37"/>
                    <a:pt x="44" y="41"/>
                    <a:pt x="48" y="45"/>
                  </a:cubicBezTo>
                  <a:cubicBezTo>
                    <a:pt x="46" y="48"/>
                    <a:pt x="46" y="48"/>
                    <a:pt x="46" y="48"/>
                  </a:cubicBezTo>
                  <a:cubicBezTo>
                    <a:pt x="41" y="44"/>
                    <a:pt x="37" y="40"/>
                    <a:pt x="3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1" name="Freeform 23">
              <a:extLst>
                <a:ext uri="{FF2B5EF4-FFF2-40B4-BE49-F238E27FC236}">
                  <a16:creationId xmlns:a16="http://schemas.microsoft.com/office/drawing/2014/main" id="{7F75C059-232B-4DB7-8590-359334E89079}"/>
                </a:ext>
              </a:extLst>
            </p:cNvPr>
            <p:cNvSpPr>
              <a:spLocks/>
            </p:cNvSpPr>
            <p:nvPr/>
          </p:nvSpPr>
          <p:spPr bwMode="auto">
            <a:xfrm>
              <a:off x="4821" y="2116"/>
              <a:ext cx="19" cy="97"/>
            </a:xfrm>
            <a:custGeom>
              <a:avLst/>
              <a:gdLst>
                <a:gd name="T0" fmla="*/ 0 w 10"/>
                <a:gd name="T1" fmla="*/ 0 h 50"/>
                <a:gd name="T2" fmla="*/ 4 w 10"/>
                <a:gd name="T3" fmla="*/ 0 h 50"/>
                <a:gd name="T4" fmla="*/ 10 w 10"/>
                <a:gd name="T5" fmla="*/ 25 h 50"/>
                <a:gd name="T6" fmla="*/ 4 w 10"/>
                <a:gd name="T7" fmla="*/ 50 h 50"/>
                <a:gd name="T8" fmla="*/ 0 w 10"/>
                <a:gd name="T9" fmla="*/ 50 h 50"/>
                <a:gd name="T10" fmla="*/ 6 w 10"/>
                <a:gd name="T11" fmla="*/ 25 h 50"/>
                <a:gd name="T12" fmla="*/ 0 w 1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0" y="0"/>
                  </a:moveTo>
                  <a:cubicBezTo>
                    <a:pt x="4" y="0"/>
                    <a:pt x="4" y="0"/>
                    <a:pt x="4" y="0"/>
                  </a:cubicBezTo>
                  <a:cubicBezTo>
                    <a:pt x="8" y="7"/>
                    <a:pt x="10" y="15"/>
                    <a:pt x="10" y="25"/>
                  </a:cubicBezTo>
                  <a:cubicBezTo>
                    <a:pt x="10" y="35"/>
                    <a:pt x="8" y="43"/>
                    <a:pt x="4" y="50"/>
                  </a:cubicBezTo>
                  <a:cubicBezTo>
                    <a:pt x="0" y="50"/>
                    <a:pt x="0" y="50"/>
                    <a:pt x="0" y="50"/>
                  </a:cubicBezTo>
                  <a:cubicBezTo>
                    <a:pt x="4" y="43"/>
                    <a:pt x="6" y="35"/>
                    <a:pt x="6" y="25"/>
                  </a:cubicBezTo>
                  <a:cubicBezTo>
                    <a:pt x="6" y="16"/>
                    <a:pt x="4" y="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2" name="Freeform 24">
              <a:extLst>
                <a:ext uri="{FF2B5EF4-FFF2-40B4-BE49-F238E27FC236}">
                  <a16:creationId xmlns:a16="http://schemas.microsoft.com/office/drawing/2014/main" id="{32563ED0-F093-4357-9E9C-B959DD21D3E2}"/>
                </a:ext>
              </a:extLst>
            </p:cNvPr>
            <p:cNvSpPr>
              <a:spLocks/>
            </p:cNvSpPr>
            <p:nvPr/>
          </p:nvSpPr>
          <p:spPr bwMode="auto">
            <a:xfrm>
              <a:off x="2857" y="2324"/>
              <a:ext cx="71" cy="75"/>
            </a:xfrm>
            <a:custGeom>
              <a:avLst/>
              <a:gdLst>
                <a:gd name="T0" fmla="*/ 35 w 37"/>
                <a:gd name="T1" fmla="*/ 0 h 39"/>
                <a:gd name="T2" fmla="*/ 36 w 37"/>
                <a:gd name="T3" fmla="*/ 13 h 39"/>
                <a:gd name="T4" fmla="*/ 35 w 37"/>
                <a:gd name="T5" fmla="*/ 13 h 39"/>
                <a:gd name="T6" fmla="*/ 30 w 37"/>
                <a:gd name="T7" fmla="*/ 5 h 39"/>
                <a:gd name="T8" fmla="*/ 21 w 37"/>
                <a:gd name="T9" fmla="*/ 2 h 39"/>
                <a:gd name="T10" fmla="*/ 14 w 37"/>
                <a:gd name="T11" fmla="*/ 4 h 39"/>
                <a:gd name="T12" fmla="*/ 9 w 37"/>
                <a:gd name="T13" fmla="*/ 10 h 39"/>
                <a:gd name="T14" fmla="*/ 7 w 37"/>
                <a:gd name="T15" fmla="*/ 20 h 39"/>
                <a:gd name="T16" fmla="*/ 9 w 37"/>
                <a:gd name="T17" fmla="*/ 29 h 39"/>
                <a:gd name="T18" fmla="*/ 14 w 37"/>
                <a:gd name="T19" fmla="*/ 35 h 39"/>
                <a:gd name="T20" fmla="*/ 22 w 37"/>
                <a:gd name="T21" fmla="*/ 37 h 39"/>
                <a:gd name="T22" fmla="*/ 29 w 37"/>
                <a:gd name="T23" fmla="*/ 35 h 39"/>
                <a:gd name="T24" fmla="*/ 36 w 37"/>
                <a:gd name="T25" fmla="*/ 29 h 39"/>
                <a:gd name="T26" fmla="*/ 37 w 37"/>
                <a:gd name="T27" fmla="*/ 30 h 39"/>
                <a:gd name="T28" fmla="*/ 30 w 37"/>
                <a:gd name="T29" fmla="*/ 37 h 39"/>
                <a:gd name="T30" fmla="*/ 20 w 37"/>
                <a:gd name="T31" fmla="*/ 39 h 39"/>
                <a:gd name="T32" fmla="*/ 4 w 37"/>
                <a:gd name="T33" fmla="*/ 32 h 39"/>
                <a:gd name="T34" fmla="*/ 0 w 37"/>
                <a:gd name="T35" fmla="*/ 20 h 39"/>
                <a:gd name="T36" fmla="*/ 3 w 37"/>
                <a:gd name="T37" fmla="*/ 10 h 39"/>
                <a:gd name="T38" fmla="*/ 10 w 37"/>
                <a:gd name="T39" fmla="*/ 3 h 39"/>
                <a:gd name="T40" fmla="*/ 21 w 37"/>
                <a:gd name="T41" fmla="*/ 0 h 39"/>
                <a:gd name="T42" fmla="*/ 30 w 37"/>
                <a:gd name="T43" fmla="*/ 2 h 39"/>
                <a:gd name="T44" fmla="*/ 31 w 37"/>
                <a:gd name="T45" fmla="*/ 3 h 39"/>
                <a:gd name="T46" fmla="*/ 33 w 37"/>
                <a:gd name="T47" fmla="*/ 2 h 39"/>
                <a:gd name="T48" fmla="*/ 34 w 37"/>
                <a:gd name="T49" fmla="*/ 0 h 39"/>
                <a:gd name="T50" fmla="*/ 35 w 37"/>
                <a:gd name="T5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39">
                  <a:moveTo>
                    <a:pt x="35" y="0"/>
                  </a:moveTo>
                  <a:cubicBezTo>
                    <a:pt x="36" y="13"/>
                    <a:pt x="36" y="13"/>
                    <a:pt x="36" y="13"/>
                  </a:cubicBezTo>
                  <a:cubicBezTo>
                    <a:pt x="35" y="13"/>
                    <a:pt x="35" y="13"/>
                    <a:pt x="35" y="13"/>
                  </a:cubicBezTo>
                  <a:cubicBezTo>
                    <a:pt x="34" y="9"/>
                    <a:pt x="32" y="6"/>
                    <a:pt x="30" y="5"/>
                  </a:cubicBezTo>
                  <a:cubicBezTo>
                    <a:pt x="27" y="3"/>
                    <a:pt x="25" y="2"/>
                    <a:pt x="21" y="2"/>
                  </a:cubicBezTo>
                  <a:cubicBezTo>
                    <a:pt x="19" y="2"/>
                    <a:pt x="16" y="3"/>
                    <a:pt x="14" y="4"/>
                  </a:cubicBezTo>
                  <a:cubicBezTo>
                    <a:pt x="12" y="5"/>
                    <a:pt x="10" y="7"/>
                    <a:pt x="9" y="10"/>
                  </a:cubicBezTo>
                  <a:cubicBezTo>
                    <a:pt x="7" y="13"/>
                    <a:pt x="7" y="16"/>
                    <a:pt x="7" y="20"/>
                  </a:cubicBezTo>
                  <a:cubicBezTo>
                    <a:pt x="7" y="24"/>
                    <a:pt x="7" y="27"/>
                    <a:pt x="9" y="29"/>
                  </a:cubicBezTo>
                  <a:cubicBezTo>
                    <a:pt x="10" y="32"/>
                    <a:pt x="12" y="33"/>
                    <a:pt x="14" y="35"/>
                  </a:cubicBezTo>
                  <a:cubicBezTo>
                    <a:pt x="16" y="36"/>
                    <a:pt x="19" y="37"/>
                    <a:pt x="22" y="37"/>
                  </a:cubicBezTo>
                  <a:cubicBezTo>
                    <a:pt x="25" y="37"/>
                    <a:pt x="27" y="36"/>
                    <a:pt x="29" y="35"/>
                  </a:cubicBezTo>
                  <a:cubicBezTo>
                    <a:pt x="31" y="34"/>
                    <a:pt x="34" y="32"/>
                    <a:pt x="36" y="29"/>
                  </a:cubicBezTo>
                  <a:cubicBezTo>
                    <a:pt x="37" y="30"/>
                    <a:pt x="37" y="30"/>
                    <a:pt x="37" y="30"/>
                  </a:cubicBezTo>
                  <a:cubicBezTo>
                    <a:pt x="35" y="33"/>
                    <a:pt x="32" y="35"/>
                    <a:pt x="30" y="37"/>
                  </a:cubicBezTo>
                  <a:cubicBezTo>
                    <a:pt x="27" y="38"/>
                    <a:pt x="24" y="39"/>
                    <a:pt x="20" y="39"/>
                  </a:cubicBezTo>
                  <a:cubicBezTo>
                    <a:pt x="13" y="39"/>
                    <a:pt x="8" y="37"/>
                    <a:pt x="4" y="32"/>
                  </a:cubicBezTo>
                  <a:cubicBezTo>
                    <a:pt x="1" y="29"/>
                    <a:pt x="0" y="25"/>
                    <a:pt x="0" y="20"/>
                  </a:cubicBezTo>
                  <a:cubicBezTo>
                    <a:pt x="0" y="17"/>
                    <a:pt x="1" y="13"/>
                    <a:pt x="3" y="10"/>
                  </a:cubicBezTo>
                  <a:cubicBezTo>
                    <a:pt x="4" y="7"/>
                    <a:pt x="7" y="5"/>
                    <a:pt x="10" y="3"/>
                  </a:cubicBezTo>
                  <a:cubicBezTo>
                    <a:pt x="13" y="1"/>
                    <a:pt x="17" y="0"/>
                    <a:pt x="21" y="0"/>
                  </a:cubicBezTo>
                  <a:cubicBezTo>
                    <a:pt x="24" y="0"/>
                    <a:pt x="27" y="1"/>
                    <a:pt x="30" y="2"/>
                  </a:cubicBezTo>
                  <a:cubicBezTo>
                    <a:pt x="30" y="3"/>
                    <a:pt x="31" y="3"/>
                    <a:pt x="31" y="3"/>
                  </a:cubicBezTo>
                  <a:cubicBezTo>
                    <a:pt x="32" y="3"/>
                    <a:pt x="32" y="3"/>
                    <a:pt x="33" y="2"/>
                  </a:cubicBezTo>
                  <a:cubicBezTo>
                    <a:pt x="33" y="2"/>
                    <a:pt x="34" y="1"/>
                    <a:pt x="34" y="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3" name="Freeform 25">
              <a:extLst>
                <a:ext uri="{FF2B5EF4-FFF2-40B4-BE49-F238E27FC236}">
                  <a16:creationId xmlns:a16="http://schemas.microsoft.com/office/drawing/2014/main" id="{35970E8A-63AB-41B3-B456-7A14E937E66E}"/>
                </a:ext>
              </a:extLst>
            </p:cNvPr>
            <p:cNvSpPr>
              <a:spLocks/>
            </p:cNvSpPr>
            <p:nvPr/>
          </p:nvSpPr>
          <p:spPr bwMode="auto">
            <a:xfrm>
              <a:off x="2932" y="2326"/>
              <a:ext cx="82" cy="71"/>
            </a:xfrm>
            <a:custGeom>
              <a:avLst/>
              <a:gdLst>
                <a:gd name="T0" fmla="*/ 12 w 43"/>
                <a:gd name="T1" fmla="*/ 17 h 37"/>
                <a:gd name="T2" fmla="*/ 31 w 43"/>
                <a:gd name="T3" fmla="*/ 17 h 37"/>
                <a:gd name="T4" fmla="*/ 31 w 43"/>
                <a:gd name="T5" fmla="*/ 7 h 37"/>
                <a:gd name="T6" fmla="*/ 31 w 43"/>
                <a:gd name="T7" fmla="*/ 3 h 37"/>
                <a:gd name="T8" fmla="*/ 30 w 43"/>
                <a:gd name="T9" fmla="*/ 2 h 37"/>
                <a:gd name="T10" fmla="*/ 27 w 43"/>
                <a:gd name="T11" fmla="*/ 1 h 37"/>
                <a:gd name="T12" fmla="*/ 25 w 43"/>
                <a:gd name="T13" fmla="*/ 1 h 37"/>
                <a:gd name="T14" fmla="*/ 25 w 43"/>
                <a:gd name="T15" fmla="*/ 0 h 37"/>
                <a:gd name="T16" fmla="*/ 43 w 43"/>
                <a:gd name="T17" fmla="*/ 0 h 37"/>
                <a:gd name="T18" fmla="*/ 43 w 43"/>
                <a:gd name="T19" fmla="*/ 1 h 37"/>
                <a:gd name="T20" fmla="*/ 42 w 43"/>
                <a:gd name="T21" fmla="*/ 1 h 37"/>
                <a:gd name="T22" fmla="*/ 39 w 43"/>
                <a:gd name="T23" fmla="*/ 2 h 37"/>
                <a:gd name="T24" fmla="*/ 37 w 43"/>
                <a:gd name="T25" fmla="*/ 3 h 37"/>
                <a:gd name="T26" fmla="*/ 37 w 43"/>
                <a:gd name="T27" fmla="*/ 7 h 37"/>
                <a:gd name="T28" fmla="*/ 37 w 43"/>
                <a:gd name="T29" fmla="*/ 31 h 37"/>
                <a:gd name="T30" fmla="*/ 37 w 43"/>
                <a:gd name="T31" fmla="*/ 34 h 37"/>
                <a:gd name="T32" fmla="*/ 39 w 43"/>
                <a:gd name="T33" fmla="*/ 36 h 37"/>
                <a:gd name="T34" fmla="*/ 42 w 43"/>
                <a:gd name="T35" fmla="*/ 36 h 37"/>
                <a:gd name="T36" fmla="*/ 43 w 43"/>
                <a:gd name="T37" fmla="*/ 36 h 37"/>
                <a:gd name="T38" fmla="*/ 43 w 43"/>
                <a:gd name="T39" fmla="*/ 37 h 37"/>
                <a:gd name="T40" fmla="*/ 25 w 43"/>
                <a:gd name="T41" fmla="*/ 37 h 37"/>
                <a:gd name="T42" fmla="*/ 25 w 43"/>
                <a:gd name="T43" fmla="*/ 36 h 37"/>
                <a:gd name="T44" fmla="*/ 27 w 43"/>
                <a:gd name="T45" fmla="*/ 36 h 37"/>
                <a:gd name="T46" fmla="*/ 31 w 43"/>
                <a:gd name="T47" fmla="*/ 35 h 37"/>
                <a:gd name="T48" fmla="*/ 31 w 43"/>
                <a:gd name="T49" fmla="*/ 31 h 37"/>
                <a:gd name="T50" fmla="*/ 31 w 43"/>
                <a:gd name="T51" fmla="*/ 19 h 37"/>
                <a:gd name="T52" fmla="*/ 12 w 43"/>
                <a:gd name="T53" fmla="*/ 19 h 37"/>
                <a:gd name="T54" fmla="*/ 12 w 43"/>
                <a:gd name="T55" fmla="*/ 31 h 37"/>
                <a:gd name="T56" fmla="*/ 13 w 43"/>
                <a:gd name="T57" fmla="*/ 34 h 37"/>
                <a:gd name="T58" fmla="*/ 14 w 43"/>
                <a:gd name="T59" fmla="*/ 36 h 37"/>
                <a:gd name="T60" fmla="*/ 17 w 43"/>
                <a:gd name="T61" fmla="*/ 36 h 37"/>
                <a:gd name="T62" fmla="*/ 18 w 43"/>
                <a:gd name="T63" fmla="*/ 36 h 37"/>
                <a:gd name="T64" fmla="*/ 18 w 43"/>
                <a:gd name="T65" fmla="*/ 37 h 37"/>
                <a:gd name="T66" fmla="*/ 0 w 43"/>
                <a:gd name="T67" fmla="*/ 37 h 37"/>
                <a:gd name="T68" fmla="*/ 0 w 43"/>
                <a:gd name="T69" fmla="*/ 36 h 37"/>
                <a:gd name="T70" fmla="*/ 2 w 43"/>
                <a:gd name="T71" fmla="*/ 36 h 37"/>
                <a:gd name="T72" fmla="*/ 6 w 43"/>
                <a:gd name="T73" fmla="*/ 35 h 37"/>
                <a:gd name="T74" fmla="*/ 6 w 43"/>
                <a:gd name="T75" fmla="*/ 31 h 37"/>
                <a:gd name="T76" fmla="*/ 6 w 43"/>
                <a:gd name="T77" fmla="*/ 7 h 37"/>
                <a:gd name="T78" fmla="*/ 6 w 43"/>
                <a:gd name="T79" fmla="*/ 3 h 37"/>
                <a:gd name="T80" fmla="*/ 5 w 43"/>
                <a:gd name="T81" fmla="*/ 2 h 37"/>
                <a:gd name="T82" fmla="*/ 2 w 43"/>
                <a:gd name="T83" fmla="*/ 1 h 37"/>
                <a:gd name="T84" fmla="*/ 0 w 43"/>
                <a:gd name="T85" fmla="*/ 1 h 37"/>
                <a:gd name="T86" fmla="*/ 0 w 43"/>
                <a:gd name="T87" fmla="*/ 0 h 37"/>
                <a:gd name="T88" fmla="*/ 18 w 43"/>
                <a:gd name="T89" fmla="*/ 0 h 37"/>
                <a:gd name="T90" fmla="*/ 18 w 43"/>
                <a:gd name="T91" fmla="*/ 1 h 37"/>
                <a:gd name="T92" fmla="*/ 17 w 43"/>
                <a:gd name="T93" fmla="*/ 1 h 37"/>
                <a:gd name="T94" fmla="*/ 14 w 43"/>
                <a:gd name="T95" fmla="*/ 2 h 37"/>
                <a:gd name="T96" fmla="*/ 13 w 43"/>
                <a:gd name="T97" fmla="*/ 3 h 37"/>
                <a:gd name="T98" fmla="*/ 12 w 43"/>
                <a:gd name="T99" fmla="*/ 7 h 37"/>
                <a:gd name="T100" fmla="*/ 12 w 43"/>
                <a:gd name="T101"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37">
                  <a:moveTo>
                    <a:pt x="12" y="17"/>
                  </a:moveTo>
                  <a:cubicBezTo>
                    <a:pt x="31" y="17"/>
                    <a:pt x="31" y="17"/>
                    <a:pt x="31" y="17"/>
                  </a:cubicBezTo>
                  <a:cubicBezTo>
                    <a:pt x="31" y="7"/>
                    <a:pt x="31" y="7"/>
                    <a:pt x="31" y="7"/>
                  </a:cubicBezTo>
                  <a:cubicBezTo>
                    <a:pt x="31" y="5"/>
                    <a:pt x="31" y="3"/>
                    <a:pt x="31" y="3"/>
                  </a:cubicBezTo>
                  <a:cubicBezTo>
                    <a:pt x="31" y="2"/>
                    <a:pt x="30" y="2"/>
                    <a:pt x="30" y="2"/>
                  </a:cubicBezTo>
                  <a:cubicBezTo>
                    <a:pt x="29" y="1"/>
                    <a:pt x="28" y="1"/>
                    <a:pt x="27" y="1"/>
                  </a:cubicBezTo>
                  <a:cubicBezTo>
                    <a:pt x="25" y="1"/>
                    <a:pt x="25" y="1"/>
                    <a:pt x="25" y="1"/>
                  </a:cubicBezTo>
                  <a:cubicBezTo>
                    <a:pt x="25" y="0"/>
                    <a:pt x="25" y="0"/>
                    <a:pt x="25" y="0"/>
                  </a:cubicBezTo>
                  <a:cubicBezTo>
                    <a:pt x="43" y="0"/>
                    <a:pt x="43" y="0"/>
                    <a:pt x="43" y="0"/>
                  </a:cubicBezTo>
                  <a:cubicBezTo>
                    <a:pt x="43" y="1"/>
                    <a:pt x="43" y="1"/>
                    <a:pt x="43" y="1"/>
                  </a:cubicBezTo>
                  <a:cubicBezTo>
                    <a:pt x="42" y="1"/>
                    <a:pt x="42" y="1"/>
                    <a:pt x="42" y="1"/>
                  </a:cubicBezTo>
                  <a:cubicBezTo>
                    <a:pt x="41" y="1"/>
                    <a:pt x="40" y="1"/>
                    <a:pt x="39" y="2"/>
                  </a:cubicBezTo>
                  <a:cubicBezTo>
                    <a:pt x="38" y="2"/>
                    <a:pt x="38" y="2"/>
                    <a:pt x="37" y="3"/>
                  </a:cubicBezTo>
                  <a:cubicBezTo>
                    <a:pt x="37" y="4"/>
                    <a:pt x="37" y="5"/>
                    <a:pt x="37" y="7"/>
                  </a:cubicBezTo>
                  <a:cubicBezTo>
                    <a:pt x="37" y="31"/>
                    <a:pt x="37" y="31"/>
                    <a:pt x="37" y="31"/>
                  </a:cubicBezTo>
                  <a:cubicBezTo>
                    <a:pt x="37" y="33"/>
                    <a:pt x="37" y="34"/>
                    <a:pt x="37" y="34"/>
                  </a:cubicBezTo>
                  <a:cubicBezTo>
                    <a:pt x="38" y="35"/>
                    <a:pt x="38" y="35"/>
                    <a:pt x="39" y="36"/>
                  </a:cubicBezTo>
                  <a:cubicBezTo>
                    <a:pt x="40" y="36"/>
                    <a:pt x="41" y="36"/>
                    <a:pt x="42" y="36"/>
                  </a:cubicBezTo>
                  <a:cubicBezTo>
                    <a:pt x="43" y="36"/>
                    <a:pt x="43" y="36"/>
                    <a:pt x="43" y="36"/>
                  </a:cubicBezTo>
                  <a:cubicBezTo>
                    <a:pt x="43" y="37"/>
                    <a:pt x="43" y="37"/>
                    <a:pt x="43" y="37"/>
                  </a:cubicBezTo>
                  <a:cubicBezTo>
                    <a:pt x="25" y="37"/>
                    <a:pt x="25" y="37"/>
                    <a:pt x="25" y="37"/>
                  </a:cubicBezTo>
                  <a:cubicBezTo>
                    <a:pt x="25" y="36"/>
                    <a:pt x="25" y="36"/>
                    <a:pt x="25" y="36"/>
                  </a:cubicBezTo>
                  <a:cubicBezTo>
                    <a:pt x="27" y="36"/>
                    <a:pt x="27" y="36"/>
                    <a:pt x="27" y="36"/>
                  </a:cubicBezTo>
                  <a:cubicBezTo>
                    <a:pt x="29" y="36"/>
                    <a:pt x="30" y="36"/>
                    <a:pt x="31" y="35"/>
                  </a:cubicBezTo>
                  <a:cubicBezTo>
                    <a:pt x="31" y="34"/>
                    <a:pt x="31" y="33"/>
                    <a:pt x="31" y="31"/>
                  </a:cubicBezTo>
                  <a:cubicBezTo>
                    <a:pt x="31" y="19"/>
                    <a:pt x="31" y="19"/>
                    <a:pt x="31" y="19"/>
                  </a:cubicBezTo>
                  <a:cubicBezTo>
                    <a:pt x="12" y="19"/>
                    <a:pt x="12" y="19"/>
                    <a:pt x="12" y="19"/>
                  </a:cubicBezTo>
                  <a:cubicBezTo>
                    <a:pt x="12" y="31"/>
                    <a:pt x="12" y="31"/>
                    <a:pt x="12" y="31"/>
                  </a:cubicBezTo>
                  <a:cubicBezTo>
                    <a:pt x="12" y="33"/>
                    <a:pt x="12" y="34"/>
                    <a:pt x="13" y="34"/>
                  </a:cubicBezTo>
                  <a:cubicBezTo>
                    <a:pt x="13" y="35"/>
                    <a:pt x="13" y="35"/>
                    <a:pt x="14" y="36"/>
                  </a:cubicBezTo>
                  <a:cubicBezTo>
                    <a:pt x="15" y="36"/>
                    <a:pt x="16" y="36"/>
                    <a:pt x="17"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3"/>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7" y="1"/>
                    <a:pt x="17" y="1"/>
                    <a:pt x="17" y="1"/>
                  </a:cubicBezTo>
                  <a:cubicBezTo>
                    <a:pt x="16" y="1"/>
                    <a:pt x="15" y="1"/>
                    <a:pt x="14" y="2"/>
                  </a:cubicBezTo>
                  <a:cubicBezTo>
                    <a:pt x="13" y="2"/>
                    <a:pt x="13" y="2"/>
                    <a:pt x="13" y="3"/>
                  </a:cubicBezTo>
                  <a:cubicBezTo>
                    <a:pt x="12" y="4"/>
                    <a:pt x="12" y="5"/>
                    <a:pt x="12" y="7"/>
                  </a:cubicBezTo>
                  <a:lnTo>
                    <a:pt x="1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4" name="Freeform 26">
              <a:extLst>
                <a:ext uri="{FF2B5EF4-FFF2-40B4-BE49-F238E27FC236}">
                  <a16:creationId xmlns:a16="http://schemas.microsoft.com/office/drawing/2014/main" id="{9FEF3753-38EA-4E7B-8E35-074EC9BE21C7}"/>
                </a:ext>
              </a:extLst>
            </p:cNvPr>
            <p:cNvSpPr>
              <a:spLocks/>
            </p:cNvSpPr>
            <p:nvPr/>
          </p:nvSpPr>
          <p:spPr bwMode="auto">
            <a:xfrm>
              <a:off x="3017"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4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3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5" y="2"/>
                    <a:pt x="5" y="2"/>
                    <a:pt x="4"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3" y="1"/>
                    <a:pt x="13" y="2"/>
                  </a:cubicBezTo>
                  <a:cubicBezTo>
                    <a:pt x="12" y="3"/>
                    <a:pt x="12" y="4"/>
                    <a:pt x="12" y="7"/>
                  </a:cubicBezTo>
                  <a:cubicBezTo>
                    <a:pt x="12" y="31"/>
                    <a:pt x="12" y="31"/>
                    <a:pt x="12" y="31"/>
                  </a:cubicBezTo>
                  <a:cubicBezTo>
                    <a:pt x="12" y="33"/>
                    <a:pt x="12" y="34"/>
                    <a:pt x="12" y="34"/>
                  </a:cubicBezTo>
                  <a:cubicBezTo>
                    <a:pt x="12" y="35"/>
                    <a:pt x="13" y="35"/>
                    <a:pt x="13" y="36"/>
                  </a:cubicBezTo>
                  <a:cubicBezTo>
                    <a:pt x="14"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5" name="Freeform 27">
              <a:extLst>
                <a:ext uri="{FF2B5EF4-FFF2-40B4-BE49-F238E27FC236}">
                  <a16:creationId xmlns:a16="http://schemas.microsoft.com/office/drawing/2014/main" id="{AC01A4AC-4934-4C19-9F3A-FF2789D4FD26}"/>
                </a:ext>
              </a:extLst>
            </p:cNvPr>
            <p:cNvSpPr>
              <a:spLocks/>
            </p:cNvSpPr>
            <p:nvPr/>
          </p:nvSpPr>
          <p:spPr bwMode="auto">
            <a:xfrm>
              <a:off x="3052" y="2326"/>
              <a:ext cx="86"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1 w 45"/>
                <a:gd name="T31" fmla="*/ 8 h 38"/>
                <a:gd name="T32" fmla="*/ 11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1" y="8"/>
                    <a:pt x="11" y="8"/>
                    <a:pt x="11" y="8"/>
                  </a:cubicBezTo>
                  <a:cubicBezTo>
                    <a:pt x="11" y="31"/>
                    <a:pt x="11" y="31"/>
                    <a:pt x="11" y="31"/>
                  </a:cubicBezTo>
                  <a:cubicBezTo>
                    <a:pt x="11"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6" name="Freeform 28">
              <a:extLst>
                <a:ext uri="{FF2B5EF4-FFF2-40B4-BE49-F238E27FC236}">
                  <a16:creationId xmlns:a16="http://schemas.microsoft.com/office/drawing/2014/main" id="{BF56821C-61FA-477E-A39B-3CE0231CE826}"/>
                </a:ext>
              </a:extLst>
            </p:cNvPr>
            <p:cNvSpPr>
              <a:spLocks noEditPoints="1"/>
            </p:cNvSpPr>
            <p:nvPr/>
          </p:nvSpPr>
          <p:spPr bwMode="auto">
            <a:xfrm>
              <a:off x="3138" y="2324"/>
              <a:ext cx="84" cy="73"/>
            </a:xfrm>
            <a:custGeom>
              <a:avLst/>
              <a:gdLst>
                <a:gd name="T0" fmla="*/ 28 w 44"/>
                <a:gd name="T1" fmla="*/ 26 h 38"/>
                <a:gd name="T2" fmla="*/ 12 w 44"/>
                <a:gd name="T3" fmla="*/ 26 h 38"/>
                <a:gd name="T4" fmla="*/ 9 w 44"/>
                <a:gd name="T5" fmla="*/ 32 h 38"/>
                <a:gd name="T6" fmla="*/ 8 w 44"/>
                <a:gd name="T7" fmla="*/ 35 h 38"/>
                <a:gd name="T8" fmla="*/ 9 w 44"/>
                <a:gd name="T9" fmla="*/ 37 h 38"/>
                <a:gd name="T10" fmla="*/ 13 w 44"/>
                <a:gd name="T11" fmla="*/ 37 h 38"/>
                <a:gd name="T12" fmla="*/ 13 w 44"/>
                <a:gd name="T13" fmla="*/ 38 h 38"/>
                <a:gd name="T14" fmla="*/ 0 w 44"/>
                <a:gd name="T15" fmla="*/ 38 h 38"/>
                <a:gd name="T16" fmla="*/ 0 w 44"/>
                <a:gd name="T17" fmla="*/ 37 h 38"/>
                <a:gd name="T18" fmla="*/ 4 w 44"/>
                <a:gd name="T19" fmla="*/ 36 h 38"/>
                <a:gd name="T20" fmla="*/ 7 w 44"/>
                <a:gd name="T21" fmla="*/ 31 h 38"/>
                <a:gd name="T22" fmla="*/ 22 w 44"/>
                <a:gd name="T23" fmla="*/ 0 h 38"/>
                <a:gd name="T24" fmla="*/ 23 w 44"/>
                <a:gd name="T25" fmla="*/ 0 h 38"/>
                <a:gd name="T26" fmla="*/ 37 w 44"/>
                <a:gd name="T27" fmla="*/ 31 h 38"/>
                <a:gd name="T28" fmla="*/ 40 w 44"/>
                <a:gd name="T29" fmla="*/ 36 h 38"/>
                <a:gd name="T30" fmla="*/ 44 w 44"/>
                <a:gd name="T31" fmla="*/ 37 h 38"/>
                <a:gd name="T32" fmla="*/ 44 w 44"/>
                <a:gd name="T33" fmla="*/ 38 h 38"/>
                <a:gd name="T34" fmla="*/ 28 w 44"/>
                <a:gd name="T35" fmla="*/ 38 h 38"/>
                <a:gd name="T36" fmla="*/ 28 w 44"/>
                <a:gd name="T37" fmla="*/ 37 h 38"/>
                <a:gd name="T38" fmla="*/ 31 w 44"/>
                <a:gd name="T39" fmla="*/ 37 h 38"/>
                <a:gd name="T40" fmla="*/ 32 w 44"/>
                <a:gd name="T41" fmla="*/ 35 h 38"/>
                <a:gd name="T42" fmla="*/ 31 w 44"/>
                <a:gd name="T43" fmla="*/ 31 h 38"/>
                <a:gd name="T44" fmla="*/ 28 w 44"/>
                <a:gd name="T45" fmla="*/ 26 h 38"/>
                <a:gd name="T46" fmla="*/ 27 w 44"/>
                <a:gd name="T47" fmla="*/ 24 h 38"/>
                <a:gd name="T48" fmla="*/ 20 w 44"/>
                <a:gd name="T49" fmla="*/ 9 h 38"/>
                <a:gd name="T50" fmla="*/ 13 w 44"/>
                <a:gd name="T51" fmla="*/ 24 h 38"/>
                <a:gd name="T52" fmla="*/ 27 w 44"/>
                <a:gd name="T53"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38">
                  <a:moveTo>
                    <a:pt x="28" y="26"/>
                  </a:moveTo>
                  <a:cubicBezTo>
                    <a:pt x="12" y="26"/>
                    <a:pt x="12" y="26"/>
                    <a:pt x="12" y="26"/>
                  </a:cubicBezTo>
                  <a:cubicBezTo>
                    <a:pt x="9" y="32"/>
                    <a:pt x="9" y="32"/>
                    <a:pt x="9" y="32"/>
                  </a:cubicBezTo>
                  <a:cubicBezTo>
                    <a:pt x="9" y="33"/>
                    <a:pt x="8" y="34"/>
                    <a:pt x="8" y="35"/>
                  </a:cubicBezTo>
                  <a:cubicBezTo>
                    <a:pt x="8" y="36"/>
                    <a:pt x="9" y="36"/>
                    <a:pt x="9" y="37"/>
                  </a:cubicBezTo>
                  <a:cubicBezTo>
                    <a:pt x="10" y="37"/>
                    <a:pt x="11" y="37"/>
                    <a:pt x="13" y="37"/>
                  </a:cubicBezTo>
                  <a:cubicBezTo>
                    <a:pt x="13" y="38"/>
                    <a:pt x="13" y="38"/>
                    <a:pt x="13" y="38"/>
                  </a:cubicBezTo>
                  <a:cubicBezTo>
                    <a:pt x="0" y="38"/>
                    <a:pt x="0" y="38"/>
                    <a:pt x="0" y="38"/>
                  </a:cubicBezTo>
                  <a:cubicBezTo>
                    <a:pt x="0" y="37"/>
                    <a:pt x="0" y="37"/>
                    <a:pt x="0" y="37"/>
                  </a:cubicBezTo>
                  <a:cubicBezTo>
                    <a:pt x="2" y="37"/>
                    <a:pt x="3" y="37"/>
                    <a:pt x="4" y="36"/>
                  </a:cubicBezTo>
                  <a:cubicBezTo>
                    <a:pt x="5" y="35"/>
                    <a:pt x="6" y="34"/>
                    <a:pt x="7" y="31"/>
                  </a:cubicBezTo>
                  <a:cubicBezTo>
                    <a:pt x="22" y="0"/>
                    <a:pt x="22" y="0"/>
                    <a:pt x="22" y="0"/>
                  </a:cubicBezTo>
                  <a:cubicBezTo>
                    <a:pt x="23" y="0"/>
                    <a:pt x="23" y="0"/>
                    <a:pt x="23" y="0"/>
                  </a:cubicBezTo>
                  <a:cubicBezTo>
                    <a:pt x="37" y="31"/>
                    <a:pt x="37" y="31"/>
                    <a:pt x="37" y="31"/>
                  </a:cubicBezTo>
                  <a:cubicBezTo>
                    <a:pt x="38" y="34"/>
                    <a:pt x="39" y="35"/>
                    <a:pt x="40" y="36"/>
                  </a:cubicBezTo>
                  <a:cubicBezTo>
                    <a:pt x="41" y="37"/>
                    <a:pt x="42" y="37"/>
                    <a:pt x="44" y="37"/>
                  </a:cubicBezTo>
                  <a:cubicBezTo>
                    <a:pt x="44" y="38"/>
                    <a:pt x="44" y="38"/>
                    <a:pt x="44" y="38"/>
                  </a:cubicBezTo>
                  <a:cubicBezTo>
                    <a:pt x="28" y="38"/>
                    <a:pt x="28" y="38"/>
                    <a:pt x="28" y="38"/>
                  </a:cubicBezTo>
                  <a:cubicBezTo>
                    <a:pt x="28" y="37"/>
                    <a:pt x="28" y="37"/>
                    <a:pt x="28" y="37"/>
                  </a:cubicBezTo>
                  <a:cubicBezTo>
                    <a:pt x="29" y="37"/>
                    <a:pt x="31" y="37"/>
                    <a:pt x="31" y="37"/>
                  </a:cubicBezTo>
                  <a:cubicBezTo>
                    <a:pt x="32" y="36"/>
                    <a:pt x="32" y="36"/>
                    <a:pt x="32" y="35"/>
                  </a:cubicBezTo>
                  <a:cubicBezTo>
                    <a:pt x="32" y="34"/>
                    <a:pt x="32" y="33"/>
                    <a:pt x="31" y="31"/>
                  </a:cubicBezTo>
                  <a:lnTo>
                    <a:pt x="28" y="26"/>
                  </a:lnTo>
                  <a:close/>
                  <a:moveTo>
                    <a:pt x="27" y="24"/>
                  </a:moveTo>
                  <a:cubicBezTo>
                    <a:pt x="20" y="9"/>
                    <a:pt x="20" y="9"/>
                    <a:pt x="20" y="9"/>
                  </a:cubicBezTo>
                  <a:cubicBezTo>
                    <a:pt x="13" y="24"/>
                    <a:pt x="13" y="24"/>
                    <a:pt x="13" y="24"/>
                  </a:cubicBezTo>
                  <a:lnTo>
                    <a:pt x="2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7" name="Freeform 29">
              <a:extLst>
                <a:ext uri="{FF2B5EF4-FFF2-40B4-BE49-F238E27FC236}">
                  <a16:creationId xmlns:a16="http://schemas.microsoft.com/office/drawing/2014/main" id="{C5F39331-FA73-4181-AA6A-8947F930E5A7}"/>
                </a:ext>
              </a:extLst>
            </p:cNvPr>
            <p:cNvSpPr>
              <a:spLocks/>
            </p:cNvSpPr>
            <p:nvPr/>
          </p:nvSpPr>
          <p:spPr bwMode="auto">
            <a:xfrm>
              <a:off x="324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8 w 44"/>
                <a:gd name="T11" fmla="*/ 3 h 38"/>
                <a:gd name="T12" fmla="*/ 38 w 44"/>
                <a:gd name="T13" fmla="*/ 7 h 38"/>
                <a:gd name="T14" fmla="*/ 38 w 44"/>
                <a:gd name="T15" fmla="*/ 22 h 38"/>
                <a:gd name="T16" fmla="*/ 36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29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0" y="1"/>
                    <a:pt x="39" y="2"/>
                    <a:pt x="38" y="3"/>
                  </a:cubicBezTo>
                  <a:cubicBezTo>
                    <a:pt x="38" y="3"/>
                    <a:pt x="38" y="5"/>
                    <a:pt x="38" y="7"/>
                  </a:cubicBezTo>
                  <a:cubicBezTo>
                    <a:pt x="38" y="22"/>
                    <a:pt x="38" y="22"/>
                    <a:pt x="38" y="22"/>
                  </a:cubicBezTo>
                  <a:cubicBezTo>
                    <a:pt x="38" y="26"/>
                    <a:pt x="37" y="29"/>
                    <a:pt x="36" y="31"/>
                  </a:cubicBezTo>
                  <a:cubicBezTo>
                    <a:pt x="36" y="33"/>
                    <a:pt x="34" y="34"/>
                    <a:pt x="32" y="36"/>
                  </a:cubicBezTo>
                  <a:cubicBezTo>
                    <a:pt x="29" y="37"/>
                    <a:pt x="26" y="38"/>
                    <a:pt x="22" y="38"/>
                  </a:cubicBezTo>
                  <a:cubicBezTo>
                    <a:pt x="17" y="38"/>
                    <a:pt x="14" y="37"/>
                    <a:pt x="12" y="36"/>
                  </a:cubicBezTo>
                  <a:cubicBezTo>
                    <a:pt x="9" y="35"/>
                    <a:pt x="8" y="33"/>
                    <a:pt x="7" y="30"/>
                  </a:cubicBezTo>
                  <a:cubicBezTo>
                    <a:pt x="6" y="29"/>
                    <a:pt x="6" y="26"/>
                    <a:pt x="6" y="2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4" y="33"/>
                    <a:pt x="15" y="34"/>
                    <a:pt x="17" y="35"/>
                  </a:cubicBezTo>
                  <a:cubicBezTo>
                    <a:pt x="18" y="35"/>
                    <a:pt x="20" y="36"/>
                    <a:pt x="22" y="36"/>
                  </a:cubicBezTo>
                  <a:cubicBezTo>
                    <a:pt x="25" y="36"/>
                    <a:pt x="27" y="35"/>
                    <a:pt x="29" y="34"/>
                  </a:cubicBezTo>
                  <a:cubicBezTo>
                    <a:pt x="32" y="33"/>
                    <a:pt x="33" y="32"/>
                    <a:pt x="34" y="30"/>
                  </a:cubicBezTo>
                  <a:cubicBezTo>
                    <a:pt x="35" y="28"/>
                    <a:pt x="35" y="26"/>
                    <a:pt x="35" y="22"/>
                  </a:cubicBezTo>
                  <a:cubicBezTo>
                    <a:pt x="35" y="7"/>
                    <a:pt x="35" y="7"/>
                    <a:pt x="35" y="7"/>
                  </a:cubicBezTo>
                  <a:cubicBezTo>
                    <a:pt x="35" y="4"/>
                    <a:pt x="35" y="3"/>
                    <a:pt x="34" y="2"/>
                  </a:cubicBezTo>
                  <a:cubicBezTo>
                    <a:pt x="33"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8" name="Freeform 30">
              <a:extLst>
                <a:ext uri="{FF2B5EF4-FFF2-40B4-BE49-F238E27FC236}">
                  <a16:creationId xmlns:a16="http://schemas.microsoft.com/office/drawing/2014/main" id="{ACB1CF43-6C3B-40BB-A7E8-CF26F0A35905}"/>
                </a:ext>
              </a:extLst>
            </p:cNvPr>
            <p:cNvSpPr>
              <a:spLocks/>
            </p:cNvSpPr>
            <p:nvPr/>
          </p:nvSpPr>
          <p:spPr bwMode="auto">
            <a:xfrm>
              <a:off x="3327" y="2326"/>
              <a:ext cx="85"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0 w 45"/>
                <a:gd name="T31" fmla="*/ 8 h 38"/>
                <a:gd name="T32" fmla="*/ 10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0" y="8"/>
                    <a:pt x="10" y="8"/>
                    <a:pt x="10" y="8"/>
                  </a:cubicBezTo>
                  <a:cubicBezTo>
                    <a:pt x="10" y="31"/>
                    <a:pt x="10" y="31"/>
                    <a:pt x="10" y="31"/>
                  </a:cubicBezTo>
                  <a:cubicBezTo>
                    <a:pt x="10"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9" name="Freeform 31">
              <a:extLst>
                <a:ext uri="{FF2B5EF4-FFF2-40B4-BE49-F238E27FC236}">
                  <a16:creationId xmlns:a16="http://schemas.microsoft.com/office/drawing/2014/main" id="{D078FC1C-4E0C-45FF-9C63-5EE84854B793}"/>
                </a:ext>
              </a:extLst>
            </p:cNvPr>
            <p:cNvSpPr>
              <a:spLocks/>
            </p:cNvSpPr>
            <p:nvPr/>
          </p:nvSpPr>
          <p:spPr bwMode="auto">
            <a:xfrm>
              <a:off x="3414"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0" name="Freeform 32">
              <a:extLst>
                <a:ext uri="{FF2B5EF4-FFF2-40B4-BE49-F238E27FC236}">
                  <a16:creationId xmlns:a16="http://schemas.microsoft.com/office/drawing/2014/main" id="{684933DD-66F0-4FBB-936F-E6D830F54299}"/>
                </a:ext>
              </a:extLst>
            </p:cNvPr>
            <p:cNvSpPr>
              <a:spLocks/>
            </p:cNvSpPr>
            <p:nvPr/>
          </p:nvSpPr>
          <p:spPr bwMode="auto">
            <a:xfrm>
              <a:off x="3451" y="2326"/>
              <a:ext cx="84" cy="73"/>
            </a:xfrm>
            <a:custGeom>
              <a:avLst/>
              <a:gdLst>
                <a:gd name="T0" fmla="*/ 44 w 44"/>
                <a:gd name="T1" fmla="*/ 0 h 38"/>
                <a:gd name="T2" fmla="*/ 44 w 44"/>
                <a:gd name="T3" fmla="*/ 1 h 38"/>
                <a:gd name="T4" fmla="*/ 41 w 44"/>
                <a:gd name="T5" fmla="*/ 2 h 38"/>
                <a:gd name="T6" fmla="*/ 38 w 44"/>
                <a:gd name="T7" fmla="*/ 6 h 38"/>
                <a:gd name="T8" fmla="*/ 23 w 44"/>
                <a:gd name="T9" fmla="*/ 38 h 38"/>
                <a:gd name="T10" fmla="*/ 22 w 44"/>
                <a:gd name="T11" fmla="*/ 38 h 38"/>
                <a:gd name="T12" fmla="*/ 7 w 44"/>
                <a:gd name="T13" fmla="*/ 6 h 38"/>
                <a:gd name="T14" fmla="*/ 5 w 44"/>
                <a:gd name="T15" fmla="*/ 3 h 38"/>
                <a:gd name="T16" fmla="*/ 3 w 44"/>
                <a:gd name="T17" fmla="*/ 2 h 38"/>
                <a:gd name="T18" fmla="*/ 0 w 44"/>
                <a:gd name="T19" fmla="*/ 1 h 38"/>
                <a:gd name="T20" fmla="*/ 0 w 44"/>
                <a:gd name="T21" fmla="*/ 0 h 38"/>
                <a:gd name="T22" fmla="*/ 17 w 44"/>
                <a:gd name="T23" fmla="*/ 0 h 38"/>
                <a:gd name="T24" fmla="*/ 17 w 44"/>
                <a:gd name="T25" fmla="*/ 1 h 38"/>
                <a:gd name="T26" fmla="*/ 13 w 44"/>
                <a:gd name="T27" fmla="*/ 2 h 38"/>
                <a:gd name="T28" fmla="*/ 13 w 44"/>
                <a:gd name="T29" fmla="*/ 4 h 38"/>
                <a:gd name="T30" fmla="*/ 14 w 44"/>
                <a:gd name="T31" fmla="*/ 8 h 38"/>
                <a:gd name="T32" fmla="*/ 24 w 44"/>
                <a:gd name="T33" fmla="*/ 30 h 38"/>
                <a:gd name="T34" fmla="*/ 34 w 44"/>
                <a:gd name="T35" fmla="*/ 8 h 38"/>
                <a:gd name="T36" fmla="*/ 36 w 44"/>
                <a:gd name="T37" fmla="*/ 4 h 38"/>
                <a:gd name="T38" fmla="*/ 35 w 44"/>
                <a:gd name="T39" fmla="*/ 2 h 38"/>
                <a:gd name="T40" fmla="*/ 32 w 44"/>
                <a:gd name="T41" fmla="*/ 1 h 38"/>
                <a:gd name="T42" fmla="*/ 31 w 44"/>
                <a:gd name="T43" fmla="*/ 1 h 38"/>
                <a:gd name="T44" fmla="*/ 31 w 44"/>
                <a:gd name="T45" fmla="*/ 0 h 38"/>
                <a:gd name="T46" fmla="*/ 44 w 44"/>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38">
                  <a:moveTo>
                    <a:pt x="44" y="0"/>
                  </a:moveTo>
                  <a:cubicBezTo>
                    <a:pt x="44" y="1"/>
                    <a:pt x="44" y="1"/>
                    <a:pt x="44" y="1"/>
                  </a:cubicBezTo>
                  <a:cubicBezTo>
                    <a:pt x="42" y="1"/>
                    <a:pt x="41" y="2"/>
                    <a:pt x="41" y="2"/>
                  </a:cubicBezTo>
                  <a:cubicBezTo>
                    <a:pt x="39" y="3"/>
                    <a:pt x="39" y="5"/>
                    <a:pt x="38" y="6"/>
                  </a:cubicBezTo>
                  <a:cubicBezTo>
                    <a:pt x="23" y="38"/>
                    <a:pt x="23" y="38"/>
                    <a:pt x="23" y="38"/>
                  </a:cubicBezTo>
                  <a:cubicBezTo>
                    <a:pt x="22" y="38"/>
                    <a:pt x="22" y="38"/>
                    <a:pt x="22" y="38"/>
                  </a:cubicBezTo>
                  <a:cubicBezTo>
                    <a:pt x="7" y="6"/>
                    <a:pt x="7" y="6"/>
                    <a:pt x="7" y="6"/>
                  </a:cubicBezTo>
                  <a:cubicBezTo>
                    <a:pt x="6" y="4"/>
                    <a:pt x="5" y="3"/>
                    <a:pt x="5" y="3"/>
                  </a:cubicBezTo>
                  <a:cubicBezTo>
                    <a:pt x="5" y="2"/>
                    <a:pt x="4" y="2"/>
                    <a:pt x="3" y="2"/>
                  </a:cubicBezTo>
                  <a:cubicBezTo>
                    <a:pt x="3" y="1"/>
                    <a:pt x="2" y="1"/>
                    <a:pt x="0" y="1"/>
                  </a:cubicBezTo>
                  <a:cubicBezTo>
                    <a:pt x="0" y="0"/>
                    <a:pt x="0" y="0"/>
                    <a:pt x="0" y="0"/>
                  </a:cubicBezTo>
                  <a:cubicBezTo>
                    <a:pt x="17" y="0"/>
                    <a:pt x="17" y="0"/>
                    <a:pt x="17" y="0"/>
                  </a:cubicBezTo>
                  <a:cubicBezTo>
                    <a:pt x="17" y="1"/>
                    <a:pt x="17" y="1"/>
                    <a:pt x="17" y="1"/>
                  </a:cubicBezTo>
                  <a:cubicBezTo>
                    <a:pt x="15" y="1"/>
                    <a:pt x="14" y="1"/>
                    <a:pt x="13" y="2"/>
                  </a:cubicBezTo>
                  <a:cubicBezTo>
                    <a:pt x="13" y="2"/>
                    <a:pt x="13" y="3"/>
                    <a:pt x="13" y="4"/>
                  </a:cubicBezTo>
                  <a:cubicBezTo>
                    <a:pt x="13" y="4"/>
                    <a:pt x="13" y="6"/>
                    <a:pt x="14" y="8"/>
                  </a:cubicBezTo>
                  <a:cubicBezTo>
                    <a:pt x="24" y="30"/>
                    <a:pt x="24" y="30"/>
                    <a:pt x="24" y="30"/>
                  </a:cubicBezTo>
                  <a:cubicBezTo>
                    <a:pt x="34" y="8"/>
                    <a:pt x="34" y="8"/>
                    <a:pt x="34" y="8"/>
                  </a:cubicBezTo>
                  <a:cubicBezTo>
                    <a:pt x="35" y="6"/>
                    <a:pt x="36" y="5"/>
                    <a:pt x="36" y="4"/>
                  </a:cubicBezTo>
                  <a:cubicBezTo>
                    <a:pt x="36" y="3"/>
                    <a:pt x="35" y="3"/>
                    <a:pt x="35" y="2"/>
                  </a:cubicBezTo>
                  <a:cubicBezTo>
                    <a:pt x="34" y="2"/>
                    <a:pt x="33" y="1"/>
                    <a:pt x="32" y="1"/>
                  </a:cubicBezTo>
                  <a:cubicBezTo>
                    <a:pt x="32" y="1"/>
                    <a:pt x="31" y="1"/>
                    <a:pt x="31" y="1"/>
                  </a:cubicBezTo>
                  <a:cubicBezTo>
                    <a:pt x="31" y="0"/>
                    <a:pt x="31" y="0"/>
                    <a:pt x="31" y="0"/>
                  </a:cubicBez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1" name="Freeform 33">
              <a:extLst>
                <a:ext uri="{FF2B5EF4-FFF2-40B4-BE49-F238E27FC236}">
                  <a16:creationId xmlns:a16="http://schemas.microsoft.com/office/drawing/2014/main" id="{6114392D-13B0-47DB-A0FB-715E9736ABFA}"/>
                </a:ext>
              </a:extLst>
            </p:cNvPr>
            <p:cNvSpPr>
              <a:spLocks/>
            </p:cNvSpPr>
            <p:nvPr/>
          </p:nvSpPr>
          <p:spPr bwMode="auto">
            <a:xfrm>
              <a:off x="3537" y="2326"/>
              <a:ext cx="66" cy="71"/>
            </a:xfrm>
            <a:custGeom>
              <a:avLst/>
              <a:gdLst>
                <a:gd name="T0" fmla="*/ 12 w 35"/>
                <a:gd name="T1" fmla="*/ 2 h 37"/>
                <a:gd name="T2" fmla="*/ 12 w 35"/>
                <a:gd name="T3" fmla="*/ 17 h 37"/>
                <a:gd name="T4" fmla="*/ 21 w 35"/>
                <a:gd name="T5" fmla="*/ 17 h 37"/>
                <a:gd name="T6" fmla="*/ 26 w 35"/>
                <a:gd name="T7" fmla="*/ 16 h 37"/>
                <a:gd name="T8" fmla="*/ 27 w 35"/>
                <a:gd name="T9" fmla="*/ 11 h 37"/>
                <a:gd name="T10" fmla="*/ 28 w 35"/>
                <a:gd name="T11" fmla="*/ 11 h 37"/>
                <a:gd name="T12" fmla="*/ 28 w 35"/>
                <a:gd name="T13" fmla="*/ 24 h 37"/>
                <a:gd name="T14" fmla="*/ 27 w 35"/>
                <a:gd name="T15" fmla="*/ 24 h 37"/>
                <a:gd name="T16" fmla="*/ 27 w 35"/>
                <a:gd name="T17" fmla="*/ 21 h 37"/>
                <a:gd name="T18" fmla="*/ 25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2 w 35"/>
                <a:gd name="T49" fmla="*/ 36 h 37"/>
                <a:gd name="T50" fmla="*/ 4 w 35"/>
                <a:gd name="T51" fmla="*/ 36 h 37"/>
                <a:gd name="T52" fmla="*/ 6 w 35"/>
                <a:gd name="T53" fmla="*/ 34 h 37"/>
                <a:gd name="T54" fmla="*/ 6 w 35"/>
                <a:gd name="T55" fmla="*/ 31 h 37"/>
                <a:gd name="T56" fmla="*/ 6 w 35"/>
                <a:gd name="T57" fmla="*/ 7 h 37"/>
                <a:gd name="T58" fmla="*/ 5 w 35"/>
                <a:gd name="T59" fmla="*/ 2 h 37"/>
                <a:gd name="T60" fmla="*/ 2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30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5" y="16"/>
                    <a:pt x="26" y="16"/>
                  </a:cubicBezTo>
                  <a:cubicBezTo>
                    <a:pt x="27" y="15"/>
                    <a:pt x="27" y="14"/>
                    <a:pt x="27" y="11"/>
                  </a:cubicBezTo>
                  <a:cubicBezTo>
                    <a:pt x="28" y="11"/>
                    <a:pt x="28" y="11"/>
                    <a:pt x="28" y="11"/>
                  </a:cubicBezTo>
                  <a:cubicBezTo>
                    <a:pt x="28" y="24"/>
                    <a:pt x="28" y="24"/>
                    <a:pt x="28" y="24"/>
                  </a:cubicBezTo>
                  <a:cubicBezTo>
                    <a:pt x="27" y="24"/>
                    <a:pt x="27" y="24"/>
                    <a:pt x="27" y="24"/>
                  </a:cubicBezTo>
                  <a:cubicBezTo>
                    <a:pt x="27" y="23"/>
                    <a:pt x="27" y="21"/>
                    <a:pt x="27" y="21"/>
                  </a:cubicBezTo>
                  <a:cubicBezTo>
                    <a:pt x="26" y="20"/>
                    <a:pt x="26" y="20"/>
                    <a:pt x="25" y="19"/>
                  </a:cubicBezTo>
                  <a:cubicBezTo>
                    <a:pt x="24" y="19"/>
                    <a:pt x="23" y="19"/>
                    <a:pt x="21" y="19"/>
                  </a:cubicBezTo>
                  <a:cubicBezTo>
                    <a:pt x="12" y="19"/>
                    <a:pt x="12" y="19"/>
                    <a:pt x="12" y="19"/>
                  </a:cubicBezTo>
                  <a:cubicBezTo>
                    <a:pt x="12" y="31"/>
                    <a:pt x="12" y="31"/>
                    <a:pt x="12" y="31"/>
                  </a:cubicBezTo>
                  <a:cubicBezTo>
                    <a:pt x="12" y="33"/>
                    <a:pt x="12" y="34"/>
                    <a:pt x="12" y="34"/>
                  </a:cubicBezTo>
                  <a:cubicBezTo>
                    <a:pt x="12" y="34"/>
                    <a:pt x="13" y="35"/>
                    <a:pt x="13" y="35"/>
                  </a:cubicBezTo>
                  <a:cubicBezTo>
                    <a:pt x="13" y="35"/>
                    <a:pt x="14" y="35"/>
                    <a:pt x="15" y="35"/>
                  </a:cubicBezTo>
                  <a:cubicBezTo>
                    <a:pt x="22" y="35"/>
                    <a:pt x="22" y="35"/>
                    <a:pt x="22" y="35"/>
                  </a:cubicBezTo>
                  <a:cubicBezTo>
                    <a:pt x="25" y="35"/>
                    <a:pt x="26" y="35"/>
                    <a:pt x="27" y="35"/>
                  </a:cubicBezTo>
                  <a:cubicBezTo>
                    <a:pt x="28" y="35"/>
                    <a:pt x="29" y="34"/>
                    <a:pt x="30" y="33"/>
                  </a:cubicBezTo>
                  <a:cubicBezTo>
                    <a:pt x="32"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2" y="36"/>
                    <a:pt x="2" y="36"/>
                    <a:pt x="2" y="36"/>
                  </a:cubicBezTo>
                  <a:cubicBezTo>
                    <a:pt x="3" y="36"/>
                    <a:pt x="4" y="36"/>
                    <a:pt x="4" y="36"/>
                  </a:cubicBezTo>
                  <a:cubicBezTo>
                    <a:pt x="5" y="35"/>
                    <a:pt x="6" y="35"/>
                    <a:pt x="6" y="34"/>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1" y="6"/>
                    <a:pt x="30" y="5"/>
                    <a:pt x="30" y="4"/>
                  </a:cubicBezTo>
                  <a:cubicBezTo>
                    <a:pt x="29" y="3"/>
                    <a:pt x="28" y="3"/>
                    <a:pt x="27" y="3"/>
                  </a:cubicBezTo>
                  <a:cubicBezTo>
                    <a:pt x="27"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2" name="Freeform 34">
              <a:extLst>
                <a:ext uri="{FF2B5EF4-FFF2-40B4-BE49-F238E27FC236}">
                  <a16:creationId xmlns:a16="http://schemas.microsoft.com/office/drawing/2014/main" id="{E85CFF7D-5A3B-4742-B805-E51C895DA5AF}"/>
                </a:ext>
              </a:extLst>
            </p:cNvPr>
            <p:cNvSpPr>
              <a:spLocks noEditPoints="1"/>
            </p:cNvSpPr>
            <p:nvPr/>
          </p:nvSpPr>
          <p:spPr bwMode="auto">
            <a:xfrm>
              <a:off x="3607" y="2326"/>
              <a:ext cx="78"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6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3 w 41"/>
                <a:gd name="T69" fmla="*/ 16 h 37"/>
                <a:gd name="T70" fmla="*/ 26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4"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2"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4" y="18"/>
                    <a:pt x="14" y="18"/>
                  </a:cubicBezTo>
                  <a:cubicBezTo>
                    <a:pt x="18" y="18"/>
                    <a:pt x="21" y="17"/>
                    <a:pt x="23" y="16"/>
                  </a:cubicBezTo>
                  <a:cubicBezTo>
                    <a:pt x="25" y="14"/>
                    <a:pt x="26" y="12"/>
                    <a:pt x="26" y="10"/>
                  </a:cubicBezTo>
                  <a:cubicBezTo>
                    <a:pt x="26" y="8"/>
                    <a:pt x="25" y="6"/>
                    <a:pt x="23" y="4"/>
                  </a:cubicBezTo>
                  <a:cubicBezTo>
                    <a:pt x="22"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3" name="Freeform 35">
              <a:extLst>
                <a:ext uri="{FF2B5EF4-FFF2-40B4-BE49-F238E27FC236}">
                  <a16:creationId xmlns:a16="http://schemas.microsoft.com/office/drawing/2014/main" id="{2026338F-17B6-4C0D-83FE-78FBE17D5C42}"/>
                </a:ext>
              </a:extLst>
            </p:cNvPr>
            <p:cNvSpPr>
              <a:spLocks/>
            </p:cNvSpPr>
            <p:nvPr/>
          </p:nvSpPr>
          <p:spPr bwMode="auto">
            <a:xfrm>
              <a:off x="3691" y="2324"/>
              <a:ext cx="52" cy="75"/>
            </a:xfrm>
            <a:custGeom>
              <a:avLst/>
              <a:gdLst>
                <a:gd name="T0" fmla="*/ 24 w 27"/>
                <a:gd name="T1" fmla="*/ 0 h 39"/>
                <a:gd name="T2" fmla="*/ 24 w 27"/>
                <a:gd name="T3" fmla="*/ 13 h 39"/>
                <a:gd name="T4" fmla="*/ 23 w 27"/>
                <a:gd name="T5" fmla="*/ 13 h 39"/>
                <a:gd name="T6" fmla="*/ 21 w 27"/>
                <a:gd name="T7" fmla="*/ 7 h 39"/>
                <a:gd name="T8" fmla="*/ 17 w 27"/>
                <a:gd name="T9" fmla="*/ 4 h 39"/>
                <a:gd name="T10" fmla="*/ 12 w 27"/>
                <a:gd name="T11" fmla="*/ 2 h 39"/>
                <a:gd name="T12" fmla="*/ 7 w 27"/>
                <a:gd name="T13" fmla="*/ 4 h 39"/>
                <a:gd name="T14" fmla="*/ 5 w 27"/>
                <a:gd name="T15" fmla="*/ 8 h 39"/>
                <a:gd name="T16" fmla="*/ 6 w 27"/>
                <a:gd name="T17" fmla="*/ 11 h 39"/>
                <a:gd name="T18" fmla="*/ 15 w 27"/>
                <a:gd name="T19" fmla="*/ 17 h 39"/>
                <a:gd name="T20" fmla="*/ 23 w 27"/>
                <a:gd name="T21" fmla="*/ 21 h 39"/>
                <a:gd name="T22" fmla="*/ 26 w 27"/>
                <a:gd name="T23" fmla="*/ 25 h 39"/>
                <a:gd name="T24" fmla="*/ 27 w 27"/>
                <a:gd name="T25" fmla="*/ 29 h 39"/>
                <a:gd name="T26" fmla="*/ 24 w 27"/>
                <a:gd name="T27" fmla="*/ 36 h 39"/>
                <a:gd name="T28" fmla="*/ 14 w 27"/>
                <a:gd name="T29" fmla="*/ 39 h 39"/>
                <a:gd name="T30" fmla="*/ 11 w 27"/>
                <a:gd name="T31" fmla="*/ 39 h 39"/>
                <a:gd name="T32" fmla="*/ 7 w 27"/>
                <a:gd name="T33" fmla="*/ 38 h 39"/>
                <a:gd name="T34" fmla="*/ 3 w 27"/>
                <a:gd name="T35" fmla="*/ 37 h 39"/>
                <a:gd name="T36" fmla="*/ 2 w 27"/>
                <a:gd name="T37" fmla="*/ 37 h 39"/>
                <a:gd name="T38" fmla="*/ 1 w 27"/>
                <a:gd name="T39" fmla="*/ 39 h 39"/>
                <a:gd name="T40" fmla="*/ 0 w 27"/>
                <a:gd name="T41" fmla="*/ 39 h 39"/>
                <a:gd name="T42" fmla="*/ 0 w 27"/>
                <a:gd name="T43" fmla="*/ 26 h 39"/>
                <a:gd name="T44" fmla="*/ 1 w 27"/>
                <a:gd name="T45" fmla="*/ 26 h 39"/>
                <a:gd name="T46" fmla="*/ 3 w 27"/>
                <a:gd name="T47" fmla="*/ 32 h 39"/>
                <a:gd name="T48" fmla="*/ 8 w 27"/>
                <a:gd name="T49" fmla="*/ 36 h 39"/>
                <a:gd name="T50" fmla="*/ 14 w 27"/>
                <a:gd name="T51" fmla="*/ 37 h 39"/>
                <a:gd name="T52" fmla="*/ 20 w 27"/>
                <a:gd name="T53" fmla="*/ 35 h 39"/>
                <a:gd name="T54" fmla="*/ 22 w 27"/>
                <a:gd name="T55" fmla="*/ 31 h 39"/>
                <a:gd name="T56" fmla="*/ 21 w 27"/>
                <a:gd name="T57" fmla="*/ 28 h 39"/>
                <a:gd name="T58" fmla="*/ 18 w 27"/>
                <a:gd name="T59" fmla="*/ 26 h 39"/>
                <a:gd name="T60" fmla="*/ 12 w 27"/>
                <a:gd name="T61" fmla="*/ 22 h 39"/>
                <a:gd name="T62" fmla="*/ 4 w 27"/>
                <a:gd name="T63" fmla="*/ 18 h 39"/>
                <a:gd name="T64" fmla="*/ 1 w 27"/>
                <a:gd name="T65" fmla="*/ 14 h 39"/>
                <a:gd name="T66" fmla="*/ 0 w 27"/>
                <a:gd name="T67" fmla="*/ 10 h 39"/>
                <a:gd name="T68" fmla="*/ 3 w 27"/>
                <a:gd name="T69" fmla="*/ 3 h 39"/>
                <a:gd name="T70" fmla="*/ 12 w 27"/>
                <a:gd name="T71" fmla="*/ 0 h 39"/>
                <a:gd name="T72" fmla="*/ 19 w 27"/>
                <a:gd name="T73" fmla="*/ 2 h 39"/>
                <a:gd name="T74" fmla="*/ 21 w 27"/>
                <a:gd name="T75" fmla="*/ 2 h 39"/>
                <a:gd name="T76" fmla="*/ 23 w 27"/>
                <a:gd name="T77" fmla="*/ 2 h 39"/>
                <a:gd name="T78" fmla="*/ 23 w 27"/>
                <a:gd name="T79" fmla="*/ 0 h 39"/>
                <a:gd name="T80" fmla="*/ 24 w 27"/>
                <a:gd name="T8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 h="39">
                  <a:moveTo>
                    <a:pt x="24" y="0"/>
                  </a:moveTo>
                  <a:cubicBezTo>
                    <a:pt x="24" y="13"/>
                    <a:pt x="24" y="13"/>
                    <a:pt x="24" y="13"/>
                  </a:cubicBezTo>
                  <a:cubicBezTo>
                    <a:pt x="23" y="13"/>
                    <a:pt x="23" y="13"/>
                    <a:pt x="23" y="13"/>
                  </a:cubicBezTo>
                  <a:cubicBezTo>
                    <a:pt x="23" y="11"/>
                    <a:pt x="22" y="9"/>
                    <a:pt x="21" y="7"/>
                  </a:cubicBezTo>
                  <a:cubicBezTo>
                    <a:pt x="20" y="6"/>
                    <a:pt x="19" y="5"/>
                    <a:pt x="17" y="4"/>
                  </a:cubicBezTo>
                  <a:cubicBezTo>
                    <a:pt x="16" y="3"/>
                    <a:pt x="14" y="2"/>
                    <a:pt x="12" y="2"/>
                  </a:cubicBezTo>
                  <a:cubicBezTo>
                    <a:pt x="10" y="2"/>
                    <a:pt x="8" y="3"/>
                    <a:pt x="7" y="4"/>
                  </a:cubicBezTo>
                  <a:cubicBezTo>
                    <a:pt x="5" y="5"/>
                    <a:pt x="5" y="7"/>
                    <a:pt x="5" y="8"/>
                  </a:cubicBezTo>
                  <a:cubicBezTo>
                    <a:pt x="5" y="9"/>
                    <a:pt x="5" y="10"/>
                    <a:pt x="6" y="11"/>
                  </a:cubicBezTo>
                  <a:cubicBezTo>
                    <a:pt x="7" y="13"/>
                    <a:pt x="10" y="14"/>
                    <a:pt x="15" y="17"/>
                  </a:cubicBezTo>
                  <a:cubicBezTo>
                    <a:pt x="19" y="19"/>
                    <a:pt x="21" y="20"/>
                    <a:pt x="23" y="21"/>
                  </a:cubicBezTo>
                  <a:cubicBezTo>
                    <a:pt x="24" y="22"/>
                    <a:pt x="25" y="23"/>
                    <a:pt x="26" y="25"/>
                  </a:cubicBezTo>
                  <a:cubicBezTo>
                    <a:pt x="27" y="26"/>
                    <a:pt x="27" y="27"/>
                    <a:pt x="27" y="29"/>
                  </a:cubicBezTo>
                  <a:cubicBezTo>
                    <a:pt x="27" y="32"/>
                    <a:pt x="26" y="34"/>
                    <a:pt x="24" y="36"/>
                  </a:cubicBezTo>
                  <a:cubicBezTo>
                    <a:pt x="21" y="38"/>
                    <a:pt x="18" y="39"/>
                    <a:pt x="14" y="39"/>
                  </a:cubicBezTo>
                  <a:cubicBezTo>
                    <a:pt x="13" y="39"/>
                    <a:pt x="12" y="39"/>
                    <a:pt x="11" y="39"/>
                  </a:cubicBezTo>
                  <a:cubicBezTo>
                    <a:pt x="10" y="39"/>
                    <a:pt x="9" y="38"/>
                    <a:pt x="7" y="38"/>
                  </a:cubicBezTo>
                  <a:cubicBezTo>
                    <a:pt x="5" y="37"/>
                    <a:pt x="4" y="37"/>
                    <a:pt x="3" y="37"/>
                  </a:cubicBezTo>
                  <a:cubicBezTo>
                    <a:pt x="3" y="37"/>
                    <a:pt x="2" y="37"/>
                    <a:pt x="2" y="37"/>
                  </a:cubicBezTo>
                  <a:cubicBezTo>
                    <a:pt x="2" y="38"/>
                    <a:pt x="1" y="38"/>
                    <a:pt x="1" y="39"/>
                  </a:cubicBezTo>
                  <a:cubicBezTo>
                    <a:pt x="0" y="39"/>
                    <a:pt x="0" y="39"/>
                    <a:pt x="0" y="39"/>
                  </a:cubicBezTo>
                  <a:cubicBezTo>
                    <a:pt x="0" y="26"/>
                    <a:pt x="0" y="26"/>
                    <a:pt x="0" y="26"/>
                  </a:cubicBezTo>
                  <a:cubicBezTo>
                    <a:pt x="1" y="26"/>
                    <a:pt x="1" y="26"/>
                    <a:pt x="1" y="26"/>
                  </a:cubicBezTo>
                  <a:cubicBezTo>
                    <a:pt x="2" y="29"/>
                    <a:pt x="3" y="31"/>
                    <a:pt x="3" y="32"/>
                  </a:cubicBezTo>
                  <a:cubicBezTo>
                    <a:pt x="4" y="34"/>
                    <a:pt x="6" y="35"/>
                    <a:pt x="8" y="36"/>
                  </a:cubicBezTo>
                  <a:cubicBezTo>
                    <a:pt x="9" y="37"/>
                    <a:pt x="11" y="37"/>
                    <a:pt x="14" y="37"/>
                  </a:cubicBezTo>
                  <a:cubicBezTo>
                    <a:pt x="16" y="37"/>
                    <a:pt x="18" y="36"/>
                    <a:pt x="20" y="35"/>
                  </a:cubicBezTo>
                  <a:cubicBezTo>
                    <a:pt x="21" y="34"/>
                    <a:pt x="22" y="33"/>
                    <a:pt x="22" y="31"/>
                  </a:cubicBezTo>
                  <a:cubicBezTo>
                    <a:pt x="22" y="30"/>
                    <a:pt x="21" y="29"/>
                    <a:pt x="21" y="28"/>
                  </a:cubicBezTo>
                  <a:cubicBezTo>
                    <a:pt x="20" y="27"/>
                    <a:pt x="20" y="26"/>
                    <a:pt x="18" y="26"/>
                  </a:cubicBezTo>
                  <a:cubicBezTo>
                    <a:pt x="18" y="25"/>
                    <a:pt x="15" y="24"/>
                    <a:pt x="12" y="22"/>
                  </a:cubicBezTo>
                  <a:cubicBezTo>
                    <a:pt x="8" y="20"/>
                    <a:pt x="6" y="19"/>
                    <a:pt x="4" y="18"/>
                  </a:cubicBezTo>
                  <a:cubicBezTo>
                    <a:pt x="3" y="17"/>
                    <a:pt x="2" y="16"/>
                    <a:pt x="1" y="14"/>
                  </a:cubicBezTo>
                  <a:cubicBezTo>
                    <a:pt x="0" y="13"/>
                    <a:pt x="0" y="12"/>
                    <a:pt x="0" y="10"/>
                  </a:cubicBezTo>
                  <a:cubicBezTo>
                    <a:pt x="0" y="7"/>
                    <a:pt x="1" y="5"/>
                    <a:pt x="3" y="3"/>
                  </a:cubicBezTo>
                  <a:cubicBezTo>
                    <a:pt x="5" y="1"/>
                    <a:pt x="8" y="0"/>
                    <a:pt x="12" y="0"/>
                  </a:cubicBezTo>
                  <a:cubicBezTo>
                    <a:pt x="14" y="0"/>
                    <a:pt x="16" y="1"/>
                    <a:pt x="19" y="2"/>
                  </a:cubicBezTo>
                  <a:cubicBezTo>
                    <a:pt x="20" y="2"/>
                    <a:pt x="21" y="2"/>
                    <a:pt x="21" y="2"/>
                  </a:cubicBezTo>
                  <a:cubicBezTo>
                    <a:pt x="22" y="2"/>
                    <a:pt x="22" y="2"/>
                    <a:pt x="23" y="2"/>
                  </a:cubicBezTo>
                  <a:cubicBezTo>
                    <a:pt x="23" y="2"/>
                    <a:pt x="23" y="1"/>
                    <a:pt x="23" y="0"/>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4" name="Freeform 36">
              <a:extLst>
                <a:ext uri="{FF2B5EF4-FFF2-40B4-BE49-F238E27FC236}">
                  <a16:creationId xmlns:a16="http://schemas.microsoft.com/office/drawing/2014/main" id="{D7EBE57A-9D2B-4107-A416-B99E65FFF57C}"/>
                </a:ext>
              </a:extLst>
            </p:cNvPr>
            <p:cNvSpPr>
              <a:spLocks/>
            </p:cNvSpPr>
            <p:nvPr/>
          </p:nvSpPr>
          <p:spPr bwMode="auto">
            <a:xfrm>
              <a:off x="3750"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6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6"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5" name="Freeform 37">
              <a:extLst>
                <a:ext uri="{FF2B5EF4-FFF2-40B4-BE49-F238E27FC236}">
                  <a16:creationId xmlns:a16="http://schemas.microsoft.com/office/drawing/2014/main" id="{91095053-6FFF-44BB-9D9C-C9461D3FDD94}"/>
                </a:ext>
              </a:extLst>
            </p:cNvPr>
            <p:cNvSpPr>
              <a:spLocks/>
            </p:cNvSpPr>
            <p:nvPr/>
          </p:nvSpPr>
          <p:spPr bwMode="auto">
            <a:xfrm>
              <a:off x="3790"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6" name="Freeform 38">
              <a:extLst>
                <a:ext uri="{FF2B5EF4-FFF2-40B4-BE49-F238E27FC236}">
                  <a16:creationId xmlns:a16="http://schemas.microsoft.com/office/drawing/2014/main" id="{21F3EB77-1BC2-4E63-96CF-D1E2BCB3AC13}"/>
                </a:ext>
              </a:extLst>
            </p:cNvPr>
            <p:cNvSpPr>
              <a:spLocks/>
            </p:cNvSpPr>
            <p:nvPr/>
          </p:nvSpPr>
          <p:spPr bwMode="auto">
            <a:xfrm>
              <a:off x="3859" y="2326"/>
              <a:ext cx="82" cy="71"/>
            </a:xfrm>
            <a:custGeom>
              <a:avLst/>
              <a:gdLst>
                <a:gd name="T0" fmla="*/ 29 w 43"/>
                <a:gd name="T1" fmla="*/ 0 h 37"/>
                <a:gd name="T2" fmla="*/ 43 w 43"/>
                <a:gd name="T3" fmla="*/ 0 h 37"/>
                <a:gd name="T4" fmla="*/ 43 w 43"/>
                <a:gd name="T5" fmla="*/ 1 h 37"/>
                <a:gd name="T6" fmla="*/ 42 w 43"/>
                <a:gd name="T7" fmla="*/ 1 h 37"/>
                <a:gd name="T8" fmla="*/ 40 w 43"/>
                <a:gd name="T9" fmla="*/ 2 h 37"/>
                <a:gd name="T10" fmla="*/ 37 w 43"/>
                <a:gd name="T11" fmla="*/ 3 h 37"/>
                <a:gd name="T12" fmla="*/ 34 w 43"/>
                <a:gd name="T13" fmla="*/ 7 h 37"/>
                <a:gd name="T14" fmla="*/ 24 w 43"/>
                <a:gd name="T15" fmla="*/ 21 h 37"/>
                <a:gd name="T16" fmla="*/ 24 w 43"/>
                <a:gd name="T17" fmla="*/ 31 h 37"/>
                <a:gd name="T18" fmla="*/ 25 w 43"/>
                <a:gd name="T19" fmla="*/ 35 h 37"/>
                <a:gd name="T20" fmla="*/ 29 w 43"/>
                <a:gd name="T21" fmla="*/ 36 h 37"/>
                <a:gd name="T22" fmla="*/ 30 w 43"/>
                <a:gd name="T23" fmla="*/ 36 h 37"/>
                <a:gd name="T24" fmla="*/ 30 w 43"/>
                <a:gd name="T25" fmla="*/ 37 h 37"/>
                <a:gd name="T26" fmla="*/ 13 w 43"/>
                <a:gd name="T27" fmla="*/ 37 h 37"/>
                <a:gd name="T28" fmla="*/ 13 w 43"/>
                <a:gd name="T29" fmla="*/ 36 h 37"/>
                <a:gd name="T30" fmla="*/ 14 w 43"/>
                <a:gd name="T31" fmla="*/ 36 h 37"/>
                <a:gd name="T32" fmla="*/ 18 w 43"/>
                <a:gd name="T33" fmla="*/ 35 h 37"/>
                <a:gd name="T34" fmla="*/ 18 w 43"/>
                <a:gd name="T35" fmla="*/ 31 h 37"/>
                <a:gd name="T36" fmla="*/ 18 w 43"/>
                <a:gd name="T37" fmla="*/ 22 h 37"/>
                <a:gd name="T38" fmla="*/ 7 w 43"/>
                <a:gd name="T39" fmla="*/ 6 h 37"/>
                <a:gd name="T40" fmla="*/ 4 w 43"/>
                <a:gd name="T41" fmla="*/ 3 h 37"/>
                <a:gd name="T42" fmla="*/ 1 w 43"/>
                <a:gd name="T43" fmla="*/ 1 h 37"/>
                <a:gd name="T44" fmla="*/ 0 w 43"/>
                <a:gd name="T45" fmla="*/ 1 h 37"/>
                <a:gd name="T46" fmla="*/ 0 w 43"/>
                <a:gd name="T47" fmla="*/ 0 h 37"/>
                <a:gd name="T48" fmla="*/ 17 w 43"/>
                <a:gd name="T49" fmla="*/ 0 h 37"/>
                <a:gd name="T50" fmla="*/ 17 w 43"/>
                <a:gd name="T51" fmla="*/ 1 h 37"/>
                <a:gd name="T52" fmla="*/ 16 w 43"/>
                <a:gd name="T53" fmla="*/ 1 h 37"/>
                <a:gd name="T54" fmla="*/ 14 w 43"/>
                <a:gd name="T55" fmla="*/ 2 h 37"/>
                <a:gd name="T56" fmla="*/ 13 w 43"/>
                <a:gd name="T57" fmla="*/ 3 h 37"/>
                <a:gd name="T58" fmla="*/ 14 w 43"/>
                <a:gd name="T59" fmla="*/ 7 h 37"/>
                <a:gd name="T60" fmla="*/ 23 w 43"/>
                <a:gd name="T61" fmla="*/ 19 h 37"/>
                <a:gd name="T62" fmla="*/ 31 w 43"/>
                <a:gd name="T63" fmla="*/ 8 h 37"/>
                <a:gd name="T64" fmla="*/ 33 w 43"/>
                <a:gd name="T65" fmla="*/ 4 h 37"/>
                <a:gd name="T66" fmla="*/ 32 w 43"/>
                <a:gd name="T67" fmla="*/ 2 h 37"/>
                <a:gd name="T68" fmla="*/ 31 w 43"/>
                <a:gd name="T69" fmla="*/ 1 h 37"/>
                <a:gd name="T70" fmla="*/ 29 w 43"/>
                <a:gd name="T71" fmla="*/ 1 h 37"/>
                <a:gd name="T72" fmla="*/ 29 w 43"/>
                <a:gd name="T7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37">
                  <a:moveTo>
                    <a:pt x="29" y="0"/>
                  </a:moveTo>
                  <a:cubicBezTo>
                    <a:pt x="43" y="0"/>
                    <a:pt x="43" y="0"/>
                    <a:pt x="43" y="0"/>
                  </a:cubicBezTo>
                  <a:cubicBezTo>
                    <a:pt x="43" y="1"/>
                    <a:pt x="43" y="1"/>
                    <a:pt x="43" y="1"/>
                  </a:cubicBezTo>
                  <a:cubicBezTo>
                    <a:pt x="42" y="1"/>
                    <a:pt x="42" y="1"/>
                    <a:pt x="42" y="1"/>
                  </a:cubicBezTo>
                  <a:cubicBezTo>
                    <a:pt x="42" y="1"/>
                    <a:pt x="41" y="1"/>
                    <a:pt x="40" y="2"/>
                  </a:cubicBezTo>
                  <a:cubicBezTo>
                    <a:pt x="39" y="2"/>
                    <a:pt x="38" y="3"/>
                    <a:pt x="37" y="3"/>
                  </a:cubicBezTo>
                  <a:cubicBezTo>
                    <a:pt x="36" y="4"/>
                    <a:pt x="35" y="6"/>
                    <a:pt x="34" y="7"/>
                  </a:cubicBezTo>
                  <a:cubicBezTo>
                    <a:pt x="24" y="21"/>
                    <a:pt x="24" y="21"/>
                    <a:pt x="24" y="21"/>
                  </a:cubicBezTo>
                  <a:cubicBezTo>
                    <a:pt x="24" y="31"/>
                    <a:pt x="24" y="31"/>
                    <a:pt x="24" y="31"/>
                  </a:cubicBezTo>
                  <a:cubicBezTo>
                    <a:pt x="24" y="33"/>
                    <a:pt x="24" y="35"/>
                    <a:pt x="25" y="35"/>
                  </a:cubicBezTo>
                  <a:cubicBezTo>
                    <a:pt x="26" y="36"/>
                    <a:pt x="27" y="36"/>
                    <a:pt x="29" y="36"/>
                  </a:cubicBezTo>
                  <a:cubicBezTo>
                    <a:pt x="30" y="36"/>
                    <a:pt x="30" y="36"/>
                    <a:pt x="30" y="36"/>
                  </a:cubicBezTo>
                  <a:cubicBezTo>
                    <a:pt x="30" y="37"/>
                    <a:pt x="30" y="37"/>
                    <a:pt x="30" y="37"/>
                  </a:cubicBezTo>
                  <a:cubicBezTo>
                    <a:pt x="13" y="37"/>
                    <a:pt x="13" y="37"/>
                    <a:pt x="13" y="37"/>
                  </a:cubicBezTo>
                  <a:cubicBezTo>
                    <a:pt x="13" y="36"/>
                    <a:pt x="13" y="36"/>
                    <a:pt x="13" y="36"/>
                  </a:cubicBezTo>
                  <a:cubicBezTo>
                    <a:pt x="14" y="36"/>
                    <a:pt x="14" y="36"/>
                    <a:pt x="14" y="36"/>
                  </a:cubicBezTo>
                  <a:cubicBezTo>
                    <a:pt x="16" y="36"/>
                    <a:pt x="17" y="36"/>
                    <a:pt x="18" y="35"/>
                  </a:cubicBezTo>
                  <a:cubicBezTo>
                    <a:pt x="18" y="34"/>
                    <a:pt x="18" y="33"/>
                    <a:pt x="18" y="31"/>
                  </a:cubicBezTo>
                  <a:cubicBezTo>
                    <a:pt x="18" y="22"/>
                    <a:pt x="18" y="22"/>
                    <a:pt x="18" y="22"/>
                  </a:cubicBezTo>
                  <a:cubicBezTo>
                    <a:pt x="7" y="6"/>
                    <a:pt x="7" y="6"/>
                    <a:pt x="7" y="6"/>
                  </a:cubicBezTo>
                  <a:cubicBezTo>
                    <a:pt x="6" y="5"/>
                    <a:pt x="5" y="3"/>
                    <a:pt x="4" y="3"/>
                  </a:cubicBezTo>
                  <a:cubicBezTo>
                    <a:pt x="4" y="3"/>
                    <a:pt x="3" y="2"/>
                    <a:pt x="1" y="1"/>
                  </a:cubicBezTo>
                  <a:cubicBezTo>
                    <a:pt x="1" y="1"/>
                    <a:pt x="0" y="1"/>
                    <a:pt x="0" y="1"/>
                  </a:cubicBezTo>
                  <a:cubicBezTo>
                    <a:pt x="0" y="0"/>
                    <a:pt x="0" y="0"/>
                    <a:pt x="0" y="0"/>
                  </a:cubicBezTo>
                  <a:cubicBezTo>
                    <a:pt x="17" y="0"/>
                    <a:pt x="17" y="0"/>
                    <a:pt x="17" y="0"/>
                  </a:cubicBezTo>
                  <a:cubicBezTo>
                    <a:pt x="17" y="1"/>
                    <a:pt x="17" y="1"/>
                    <a:pt x="17" y="1"/>
                  </a:cubicBezTo>
                  <a:cubicBezTo>
                    <a:pt x="16" y="1"/>
                    <a:pt x="16" y="1"/>
                    <a:pt x="16" y="1"/>
                  </a:cubicBezTo>
                  <a:cubicBezTo>
                    <a:pt x="15" y="1"/>
                    <a:pt x="15" y="1"/>
                    <a:pt x="14" y="2"/>
                  </a:cubicBezTo>
                  <a:cubicBezTo>
                    <a:pt x="13" y="2"/>
                    <a:pt x="13" y="3"/>
                    <a:pt x="13" y="3"/>
                  </a:cubicBezTo>
                  <a:cubicBezTo>
                    <a:pt x="13" y="4"/>
                    <a:pt x="13" y="5"/>
                    <a:pt x="14" y="7"/>
                  </a:cubicBezTo>
                  <a:cubicBezTo>
                    <a:pt x="23" y="19"/>
                    <a:pt x="23" y="19"/>
                    <a:pt x="23" y="19"/>
                  </a:cubicBezTo>
                  <a:cubicBezTo>
                    <a:pt x="31" y="8"/>
                    <a:pt x="31" y="8"/>
                    <a:pt x="31" y="8"/>
                  </a:cubicBezTo>
                  <a:cubicBezTo>
                    <a:pt x="32" y="6"/>
                    <a:pt x="33" y="5"/>
                    <a:pt x="33" y="4"/>
                  </a:cubicBezTo>
                  <a:cubicBezTo>
                    <a:pt x="33" y="3"/>
                    <a:pt x="33" y="3"/>
                    <a:pt x="32" y="2"/>
                  </a:cubicBezTo>
                  <a:cubicBezTo>
                    <a:pt x="32" y="2"/>
                    <a:pt x="32" y="2"/>
                    <a:pt x="31" y="1"/>
                  </a:cubicBezTo>
                  <a:cubicBezTo>
                    <a:pt x="31" y="1"/>
                    <a:pt x="30" y="1"/>
                    <a:pt x="29" y="1"/>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7" name="Freeform 39">
              <a:extLst>
                <a:ext uri="{FF2B5EF4-FFF2-40B4-BE49-F238E27FC236}">
                  <a16:creationId xmlns:a16="http://schemas.microsoft.com/office/drawing/2014/main" id="{69E01E42-3070-42FD-AB77-90B71AC0FA92}"/>
                </a:ext>
              </a:extLst>
            </p:cNvPr>
            <p:cNvSpPr>
              <a:spLocks noEditPoints="1"/>
            </p:cNvSpPr>
            <p:nvPr/>
          </p:nvSpPr>
          <p:spPr bwMode="auto">
            <a:xfrm>
              <a:off x="3970" y="2324"/>
              <a:ext cx="76" cy="75"/>
            </a:xfrm>
            <a:custGeom>
              <a:avLst/>
              <a:gdLst>
                <a:gd name="T0" fmla="*/ 21 w 40"/>
                <a:gd name="T1" fmla="*/ 0 h 39"/>
                <a:gd name="T2" fmla="*/ 34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4" y="6"/>
                  </a:cubicBezTo>
                  <a:cubicBezTo>
                    <a:pt x="38" y="9"/>
                    <a:pt x="40" y="14"/>
                    <a:pt x="40" y="19"/>
                  </a:cubicBezTo>
                  <a:cubicBezTo>
                    <a:pt x="40" y="25"/>
                    <a:pt x="38" y="30"/>
                    <a:pt x="34" y="34"/>
                  </a:cubicBezTo>
                  <a:cubicBezTo>
                    <a:pt x="30"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3"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8" name="Freeform 40">
              <a:extLst>
                <a:ext uri="{FF2B5EF4-FFF2-40B4-BE49-F238E27FC236}">
                  <a16:creationId xmlns:a16="http://schemas.microsoft.com/office/drawing/2014/main" id="{20017B72-FCB9-4F57-9DE3-3B854BF7EEE4}"/>
                </a:ext>
              </a:extLst>
            </p:cNvPr>
            <p:cNvSpPr>
              <a:spLocks/>
            </p:cNvSpPr>
            <p:nvPr/>
          </p:nvSpPr>
          <p:spPr bwMode="auto">
            <a:xfrm>
              <a:off x="4052" y="2326"/>
              <a:ext cx="59" cy="71"/>
            </a:xfrm>
            <a:custGeom>
              <a:avLst/>
              <a:gdLst>
                <a:gd name="T0" fmla="*/ 12 w 31"/>
                <a:gd name="T1" fmla="*/ 2 h 37"/>
                <a:gd name="T2" fmla="*/ 12 w 31"/>
                <a:gd name="T3" fmla="*/ 17 h 37"/>
                <a:gd name="T4" fmla="*/ 19 w 31"/>
                <a:gd name="T5" fmla="*/ 17 h 37"/>
                <a:gd name="T6" fmla="*/ 23 w 31"/>
                <a:gd name="T7" fmla="*/ 16 h 37"/>
                <a:gd name="T8" fmla="*/ 25 w 31"/>
                <a:gd name="T9" fmla="*/ 12 h 37"/>
                <a:gd name="T10" fmla="*/ 26 w 31"/>
                <a:gd name="T11" fmla="*/ 12 h 37"/>
                <a:gd name="T12" fmla="*/ 26 w 31"/>
                <a:gd name="T13" fmla="*/ 24 h 37"/>
                <a:gd name="T14" fmla="*/ 25 w 31"/>
                <a:gd name="T15" fmla="*/ 24 h 37"/>
                <a:gd name="T16" fmla="*/ 24 w 31"/>
                <a:gd name="T17" fmla="*/ 21 h 37"/>
                <a:gd name="T18" fmla="*/ 22 w 31"/>
                <a:gd name="T19" fmla="*/ 20 h 37"/>
                <a:gd name="T20" fmla="*/ 19 w 31"/>
                <a:gd name="T21" fmla="*/ 19 h 37"/>
                <a:gd name="T22" fmla="*/ 12 w 31"/>
                <a:gd name="T23" fmla="*/ 19 h 37"/>
                <a:gd name="T24" fmla="*/ 12 w 31"/>
                <a:gd name="T25" fmla="*/ 31 h 37"/>
                <a:gd name="T26" fmla="*/ 12 w 31"/>
                <a:gd name="T27" fmla="*/ 34 h 37"/>
                <a:gd name="T28" fmla="*/ 13 w 31"/>
                <a:gd name="T29" fmla="*/ 36 h 37"/>
                <a:gd name="T30" fmla="*/ 16 w 31"/>
                <a:gd name="T31" fmla="*/ 36 h 37"/>
                <a:gd name="T32" fmla="*/ 18 w 31"/>
                <a:gd name="T33" fmla="*/ 36 h 37"/>
                <a:gd name="T34" fmla="*/ 18 w 31"/>
                <a:gd name="T35" fmla="*/ 37 h 37"/>
                <a:gd name="T36" fmla="*/ 0 w 31"/>
                <a:gd name="T37" fmla="*/ 37 h 37"/>
                <a:gd name="T38" fmla="*/ 0 w 31"/>
                <a:gd name="T39" fmla="*/ 36 h 37"/>
                <a:gd name="T40" fmla="*/ 1 w 31"/>
                <a:gd name="T41" fmla="*/ 36 h 37"/>
                <a:gd name="T42" fmla="*/ 5 w 31"/>
                <a:gd name="T43" fmla="*/ 35 h 37"/>
                <a:gd name="T44" fmla="*/ 6 w 31"/>
                <a:gd name="T45" fmla="*/ 31 h 37"/>
                <a:gd name="T46" fmla="*/ 6 w 31"/>
                <a:gd name="T47" fmla="*/ 7 h 37"/>
                <a:gd name="T48" fmla="*/ 5 w 31"/>
                <a:gd name="T49" fmla="*/ 3 h 37"/>
                <a:gd name="T50" fmla="*/ 4 w 31"/>
                <a:gd name="T51" fmla="*/ 2 h 37"/>
                <a:gd name="T52" fmla="*/ 1 w 31"/>
                <a:gd name="T53" fmla="*/ 1 h 37"/>
                <a:gd name="T54" fmla="*/ 0 w 31"/>
                <a:gd name="T55" fmla="*/ 1 h 37"/>
                <a:gd name="T56" fmla="*/ 0 w 31"/>
                <a:gd name="T57" fmla="*/ 0 h 37"/>
                <a:gd name="T58" fmla="*/ 31 w 31"/>
                <a:gd name="T59" fmla="*/ 0 h 37"/>
                <a:gd name="T60" fmla="*/ 31 w 31"/>
                <a:gd name="T61" fmla="*/ 8 h 37"/>
                <a:gd name="T62" fmla="*/ 30 w 31"/>
                <a:gd name="T63" fmla="*/ 8 h 37"/>
                <a:gd name="T64" fmla="*/ 28 w 31"/>
                <a:gd name="T65" fmla="*/ 4 h 37"/>
                <a:gd name="T66" fmla="*/ 26 w 31"/>
                <a:gd name="T67" fmla="*/ 3 h 37"/>
                <a:gd name="T68" fmla="*/ 21 w 31"/>
                <a:gd name="T69" fmla="*/ 2 h 37"/>
                <a:gd name="T70" fmla="*/ 12 w 31"/>
                <a:gd name="T7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 h="37">
                  <a:moveTo>
                    <a:pt x="12" y="2"/>
                  </a:moveTo>
                  <a:cubicBezTo>
                    <a:pt x="12" y="17"/>
                    <a:pt x="12" y="17"/>
                    <a:pt x="12" y="17"/>
                  </a:cubicBezTo>
                  <a:cubicBezTo>
                    <a:pt x="19" y="17"/>
                    <a:pt x="19" y="17"/>
                    <a:pt x="19" y="17"/>
                  </a:cubicBezTo>
                  <a:cubicBezTo>
                    <a:pt x="21" y="17"/>
                    <a:pt x="22" y="16"/>
                    <a:pt x="23" y="16"/>
                  </a:cubicBezTo>
                  <a:cubicBezTo>
                    <a:pt x="24" y="15"/>
                    <a:pt x="24" y="14"/>
                    <a:pt x="25" y="12"/>
                  </a:cubicBezTo>
                  <a:cubicBezTo>
                    <a:pt x="26" y="12"/>
                    <a:pt x="26" y="12"/>
                    <a:pt x="26" y="12"/>
                  </a:cubicBezTo>
                  <a:cubicBezTo>
                    <a:pt x="26" y="24"/>
                    <a:pt x="26" y="24"/>
                    <a:pt x="26" y="24"/>
                  </a:cubicBezTo>
                  <a:cubicBezTo>
                    <a:pt x="25" y="24"/>
                    <a:pt x="25" y="24"/>
                    <a:pt x="25" y="24"/>
                  </a:cubicBezTo>
                  <a:cubicBezTo>
                    <a:pt x="25" y="23"/>
                    <a:pt x="24" y="22"/>
                    <a:pt x="24" y="21"/>
                  </a:cubicBezTo>
                  <a:cubicBezTo>
                    <a:pt x="24" y="20"/>
                    <a:pt x="23" y="20"/>
                    <a:pt x="22" y="20"/>
                  </a:cubicBezTo>
                  <a:cubicBezTo>
                    <a:pt x="22" y="19"/>
                    <a:pt x="21" y="19"/>
                    <a:pt x="19" y="19"/>
                  </a:cubicBezTo>
                  <a:cubicBezTo>
                    <a:pt x="12" y="19"/>
                    <a:pt x="12" y="19"/>
                    <a:pt x="12" y="19"/>
                  </a:cubicBezTo>
                  <a:cubicBezTo>
                    <a:pt x="12" y="31"/>
                    <a:pt x="12" y="31"/>
                    <a:pt x="12" y="31"/>
                  </a:cubicBezTo>
                  <a:cubicBezTo>
                    <a:pt x="12" y="33"/>
                    <a:pt x="12" y="34"/>
                    <a:pt x="12" y="34"/>
                  </a:cubicBezTo>
                  <a:cubicBezTo>
                    <a:pt x="12" y="35"/>
                    <a:pt x="13" y="35"/>
                    <a:pt x="13" y="36"/>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1" y="36"/>
                    <a:pt x="1" y="36"/>
                    <a:pt x="1" y="36"/>
                  </a:cubicBezTo>
                  <a:cubicBezTo>
                    <a:pt x="3" y="36"/>
                    <a:pt x="4" y="36"/>
                    <a:pt x="5" y="35"/>
                  </a:cubicBezTo>
                  <a:cubicBezTo>
                    <a:pt x="6" y="34"/>
                    <a:pt x="6" y="33"/>
                    <a:pt x="6" y="31"/>
                  </a:cubicBezTo>
                  <a:cubicBezTo>
                    <a:pt x="6" y="7"/>
                    <a:pt x="6" y="7"/>
                    <a:pt x="6" y="7"/>
                  </a:cubicBezTo>
                  <a:cubicBezTo>
                    <a:pt x="6" y="5"/>
                    <a:pt x="6" y="4"/>
                    <a:pt x="5" y="3"/>
                  </a:cubicBezTo>
                  <a:cubicBezTo>
                    <a:pt x="5" y="2"/>
                    <a:pt x="5" y="2"/>
                    <a:pt x="4" y="2"/>
                  </a:cubicBezTo>
                  <a:cubicBezTo>
                    <a:pt x="3" y="1"/>
                    <a:pt x="2" y="1"/>
                    <a:pt x="1" y="1"/>
                  </a:cubicBezTo>
                  <a:cubicBezTo>
                    <a:pt x="0" y="1"/>
                    <a:pt x="0" y="1"/>
                    <a:pt x="0" y="1"/>
                  </a:cubicBezTo>
                  <a:cubicBezTo>
                    <a:pt x="0" y="0"/>
                    <a:pt x="0" y="0"/>
                    <a:pt x="0" y="0"/>
                  </a:cubicBezTo>
                  <a:cubicBezTo>
                    <a:pt x="31" y="0"/>
                    <a:pt x="31" y="0"/>
                    <a:pt x="31" y="0"/>
                  </a:cubicBezTo>
                  <a:cubicBezTo>
                    <a:pt x="31" y="8"/>
                    <a:pt x="31" y="8"/>
                    <a:pt x="31" y="8"/>
                  </a:cubicBezTo>
                  <a:cubicBezTo>
                    <a:pt x="30" y="8"/>
                    <a:pt x="30" y="8"/>
                    <a:pt x="30" y="8"/>
                  </a:cubicBezTo>
                  <a:cubicBezTo>
                    <a:pt x="29" y="6"/>
                    <a:pt x="29" y="5"/>
                    <a:pt x="28" y="4"/>
                  </a:cubicBezTo>
                  <a:cubicBezTo>
                    <a:pt x="27" y="4"/>
                    <a:pt x="27" y="3"/>
                    <a:pt x="26" y="3"/>
                  </a:cubicBezTo>
                  <a:cubicBezTo>
                    <a:pt x="25" y="2"/>
                    <a:pt x="23" y="2"/>
                    <a:pt x="21"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9" name="Freeform 41">
              <a:extLst>
                <a:ext uri="{FF2B5EF4-FFF2-40B4-BE49-F238E27FC236}">
                  <a16:creationId xmlns:a16="http://schemas.microsoft.com/office/drawing/2014/main" id="{53F94910-7BDE-4163-88A9-6E30B9943B49}"/>
                </a:ext>
              </a:extLst>
            </p:cNvPr>
            <p:cNvSpPr>
              <a:spLocks noEditPoints="1"/>
            </p:cNvSpPr>
            <p:nvPr/>
          </p:nvSpPr>
          <p:spPr bwMode="auto">
            <a:xfrm>
              <a:off x="4145" y="2326"/>
              <a:ext cx="59" cy="71"/>
            </a:xfrm>
            <a:custGeom>
              <a:avLst/>
              <a:gdLst>
                <a:gd name="T0" fmla="*/ 11 w 31"/>
                <a:gd name="T1" fmla="*/ 20 h 37"/>
                <a:gd name="T2" fmla="*/ 11 w 31"/>
                <a:gd name="T3" fmla="*/ 31 h 37"/>
                <a:gd name="T4" fmla="*/ 12 w 31"/>
                <a:gd name="T5" fmla="*/ 35 h 37"/>
                <a:gd name="T6" fmla="*/ 16 w 31"/>
                <a:gd name="T7" fmla="*/ 36 h 37"/>
                <a:gd name="T8" fmla="*/ 17 w 31"/>
                <a:gd name="T9" fmla="*/ 36 h 37"/>
                <a:gd name="T10" fmla="*/ 17 w 31"/>
                <a:gd name="T11" fmla="*/ 37 h 37"/>
                <a:gd name="T12" fmla="*/ 0 w 31"/>
                <a:gd name="T13" fmla="*/ 37 h 37"/>
                <a:gd name="T14" fmla="*/ 0 w 31"/>
                <a:gd name="T15" fmla="*/ 36 h 37"/>
                <a:gd name="T16" fmla="*/ 1 w 31"/>
                <a:gd name="T17" fmla="*/ 36 h 37"/>
                <a:gd name="T18" fmla="*/ 5 w 31"/>
                <a:gd name="T19" fmla="*/ 35 h 37"/>
                <a:gd name="T20" fmla="*/ 6 w 31"/>
                <a:gd name="T21" fmla="*/ 31 h 37"/>
                <a:gd name="T22" fmla="*/ 6 w 31"/>
                <a:gd name="T23" fmla="*/ 7 h 37"/>
                <a:gd name="T24" fmla="*/ 5 w 31"/>
                <a:gd name="T25" fmla="*/ 2 h 37"/>
                <a:gd name="T26" fmla="*/ 1 w 31"/>
                <a:gd name="T27" fmla="*/ 1 h 37"/>
                <a:gd name="T28" fmla="*/ 0 w 31"/>
                <a:gd name="T29" fmla="*/ 1 h 37"/>
                <a:gd name="T30" fmla="*/ 0 w 31"/>
                <a:gd name="T31" fmla="*/ 0 h 37"/>
                <a:gd name="T32" fmla="*/ 15 w 31"/>
                <a:gd name="T33" fmla="*/ 0 h 37"/>
                <a:gd name="T34" fmla="*/ 24 w 31"/>
                <a:gd name="T35" fmla="*/ 1 h 37"/>
                <a:gd name="T36" fmla="*/ 29 w 31"/>
                <a:gd name="T37" fmla="*/ 5 h 37"/>
                <a:gd name="T38" fmla="*/ 31 w 31"/>
                <a:gd name="T39" fmla="*/ 10 h 37"/>
                <a:gd name="T40" fmla="*/ 28 w 31"/>
                <a:gd name="T41" fmla="*/ 18 h 37"/>
                <a:gd name="T42" fmla="*/ 18 w 31"/>
                <a:gd name="T43" fmla="*/ 21 h 37"/>
                <a:gd name="T44" fmla="*/ 15 w 31"/>
                <a:gd name="T45" fmla="*/ 20 h 37"/>
                <a:gd name="T46" fmla="*/ 11 w 31"/>
                <a:gd name="T47" fmla="*/ 20 h 37"/>
                <a:gd name="T48" fmla="*/ 11 w 31"/>
                <a:gd name="T49" fmla="*/ 18 h 37"/>
                <a:gd name="T50" fmla="*/ 14 w 31"/>
                <a:gd name="T51" fmla="*/ 19 h 37"/>
                <a:gd name="T52" fmla="*/ 16 w 31"/>
                <a:gd name="T53" fmla="*/ 19 h 37"/>
                <a:gd name="T54" fmla="*/ 22 w 31"/>
                <a:gd name="T55" fmla="*/ 17 h 37"/>
                <a:gd name="T56" fmla="*/ 24 w 31"/>
                <a:gd name="T57" fmla="*/ 11 h 37"/>
                <a:gd name="T58" fmla="*/ 23 w 31"/>
                <a:gd name="T59" fmla="*/ 6 h 37"/>
                <a:gd name="T60" fmla="*/ 20 w 31"/>
                <a:gd name="T61" fmla="*/ 3 h 37"/>
                <a:gd name="T62" fmla="*/ 15 w 31"/>
                <a:gd name="T63" fmla="*/ 2 h 37"/>
                <a:gd name="T64" fmla="*/ 11 w 31"/>
                <a:gd name="T65" fmla="*/ 3 h 37"/>
                <a:gd name="T66" fmla="*/ 11 w 31"/>
                <a:gd name="T6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7">
                  <a:moveTo>
                    <a:pt x="11" y="20"/>
                  </a:moveTo>
                  <a:cubicBezTo>
                    <a:pt x="11" y="31"/>
                    <a:pt x="11" y="31"/>
                    <a:pt x="11" y="31"/>
                  </a:cubicBezTo>
                  <a:cubicBezTo>
                    <a:pt x="11" y="33"/>
                    <a:pt x="12" y="35"/>
                    <a:pt x="12" y="35"/>
                  </a:cubicBezTo>
                  <a:cubicBezTo>
                    <a:pt x="13" y="36"/>
                    <a:pt x="14" y="36"/>
                    <a:pt x="16" y="36"/>
                  </a:cubicBezTo>
                  <a:cubicBezTo>
                    <a:pt x="17" y="36"/>
                    <a:pt x="17" y="36"/>
                    <a:pt x="17" y="36"/>
                  </a:cubicBezTo>
                  <a:cubicBezTo>
                    <a:pt x="17" y="37"/>
                    <a:pt x="17" y="37"/>
                    <a:pt x="17"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5" y="0"/>
                    <a:pt x="15" y="0"/>
                    <a:pt x="15" y="0"/>
                  </a:cubicBezTo>
                  <a:cubicBezTo>
                    <a:pt x="19" y="0"/>
                    <a:pt x="21" y="0"/>
                    <a:pt x="24" y="1"/>
                  </a:cubicBezTo>
                  <a:cubicBezTo>
                    <a:pt x="26" y="2"/>
                    <a:pt x="27" y="3"/>
                    <a:pt x="29" y="5"/>
                  </a:cubicBezTo>
                  <a:cubicBezTo>
                    <a:pt x="30" y="6"/>
                    <a:pt x="31" y="8"/>
                    <a:pt x="31" y="10"/>
                  </a:cubicBezTo>
                  <a:cubicBezTo>
                    <a:pt x="31" y="13"/>
                    <a:pt x="30" y="16"/>
                    <a:pt x="28" y="18"/>
                  </a:cubicBezTo>
                  <a:cubicBezTo>
                    <a:pt x="26" y="20"/>
                    <a:pt x="22" y="21"/>
                    <a:pt x="18" y="21"/>
                  </a:cubicBezTo>
                  <a:cubicBezTo>
                    <a:pt x="17" y="21"/>
                    <a:pt x="16" y="21"/>
                    <a:pt x="15" y="20"/>
                  </a:cubicBezTo>
                  <a:cubicBezTo>
                    <a:pt x="14" y="20"/>
                    <a:pt x="13" y="20"/>
                    <a:pt x="11" y="20"/>
                  </a:cubicBezTo>
                  <a:close/>
                  <a:moveTo>
                    <a:pt x="11" y="18"/>
                  </a:moveTo>
                  <a:cubicBezTo>
                    <a:pt x="13" y="18"/>
                    <a:pt x="13" y="19"/>
                    <a:pt x="14" y="19"/>
                  </a:cubicBezTo>
                  <a:cubicBezTo>
                    <a:pt x="15" y="19"/>
                    <a:pt x="16" y="19"/>
                    <a:pt x="16" y="19"/>
                  </a:cubicBezTo>
                  <a:cubicBezTo>
                    <a:pt x="19" y="19"/>
                    <a:pt x="20" y="18"/>
                    <a:pt x="22" y="17"/>
                  </a:cubicBezTo>
                  <a:cubicBezTo>
                    <a:pt x="23" y="15"/>
                    <a:pt x="24" y="13"/>
                    <a:pt x="24" y="11"/>
                  </a:cubicBezTo>
                  <a:cubicBezTo>
                    <a:pt x="24" y="9"/>
                    <a:pt x="24" y="8"/>
                    <a:pt x="23" y="6"/>
                  </a:cubicBezTo>
                  <a:cubicBezTo>
                    <a:pt x="22" y="5"/>
                    <a:pt x="21" y="4"/>
                    <a:pt x="20" y="3"/>
                  </a:cubicBezTo>
                  <a:cubicBezTo>
                    <a:pt x="19" y="3"/>
                    <a:pt x="17" y="2"/>
                    <a:pt x="15" y="2"/>
                  </a:cubicBezTo>
                  <a:cubicBezTo>
                    <a:pt x="14" y="2"/>
                    <a:pt x="13" y="2"/>
                    <a:pt x="11" y="3"/>
                  </a:cubicBezTo>
                  <a:lnTo>
                    <a:pt x="1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0" name="Freeform 42">
              <a:extLst>
                <a:ext uri="{FF2B5EF4-FFF2-40B4-BE49-F238E27FC236}">
                  <a16:creationId xmlns:a16="http://schemas.microsoft.com/office/drawing/2014/main" id="{A4386BE4-F58B-40BF-B454-49EC9A271C14}"/>
                </a:ext>
              </a:extLst>
            </p:cNvPr>
            <p:cNvSpPr>
              <a:spLocks/>
            </p:cNvSpPr>
            <p:nvPr/>
          </p:nvSpPr>
          <p:spPr bwMode="auto">
            <a:xfrm>
              <a:off x="4210" y="2326"/>
              <a:ext cx="67" cy="71"/>
            </a:xfrm>
            <a:custGeom>
              <a:avLst/>
              <a:gdLst>
                <a:gd name="T0" fmla="*/ 12 w 35"/>
                <a:gd name="T1" fmla="*/ 2 h 37"/>
                <a:gd name="T2" fmla="*/ 12 w 35"/>
                <a:gd name="T3" fmla="*/ 17 h 37"/>
                <a:gd name="T4" fmla="*/ 21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7" y="23"/>
                    <a:pt x="26" y="21"/>
                    <a:pt x="26" y="21"/>
                  </a:cubicBezTo>
                  <a:cubicBezTo>
                    <a:pt x="26" y="20"/>
                    <a:pt x="25" y="20"/>
                    <a:pt x="24" y="19"/>
                  </a:cubicBezTo>
                  <a:cubicBezTo>
                    <a:pt x="24" y="19"/>
                    <a:pt x="22" y="19"/>
                    <a:pt x="21" y="19"/>
                  </a:cubicBezTo>
                  <a:cubicBezTo>
                    <a:pt x="12" y="19"/>
                    <a:pt x="12" y="19"/>
                    <a:pt x="12" y="19"/>
                  </a:cubicBezTo>
                  <a:cubicBezTo>
                    <a:pt x="12" y="31"/>
                    <a:pt x="12" y="31"/>
                    <a:pt x="12" y="31"/>
                  </a:cubicBezTo>
                  <a:cubicBezTo>
                    <a:pt x="12" y="33"/>
                    <a:pt x="12" y="34"/>
                    <a:pt x="12" y="34"/>
                  </a:cubicBezTo>
                  <a:cubicBezTo>
                    <a:pt x="12" y="34"/>
                    <a:pt x="12" y="35"/>
                    <a:pt x="13"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1" y="36"/>
                    <a:pt x="1" y="36"/>
                    <a:pt x="1" y="36"/>
                  </a:cubicBezTo>
                  <a:cubicBezTo>
                    <a:pt x="2" y="36"/>
                    <a:pt x="3" y="36"/>
                    <a:pt x="4" y="36"/>
                  </a:cubicBezTo>
                  <a:cubicBezTo>
                    <a:pt x="5" y="35"/>
                    <a:pt x="5" y="35"/>
                    <a:pt x="5" y="34"/>
                  </a:cubicBezTo>
                  <a:cubicBezTo>
                    <a:pt x="6" y="34"/>
                    <a:pt x="6" y="33"/>
                    <a:pt x="6" y="3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1" name="Freeform 43">
              <a:extLst>
                <a:ext uri="{FF2B5EF4-FFF2-40B4-BE49-F238E27FC236}">
                  <a16:creationId xmlns:a16="http://schemas.microsoft.com/office/drawing/2014/main" id="{1B36CE60-F97D-4F15-AEB1-0889027C3299}"/>
                </a:ext>
              </a:extLst>
            </p:cNvPr>
            <p:cNvSpPr>
              <a:spLocks/>
            </p:cNvSpPr>
            <p:nvPr/>
          </p:nvSpPr>
          <p:spPr bwMode="auto">
            <a:xfrm>
              <a:off x="4283"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2" name="Freeform 44">
              <a:extLst>
                <a:ext uri="{FF2B5EF4-FFF2-40B4-BE49-F238E27FC236}">
                  <a16:creationId xmlns:a16="http://schemas.microsoft.com/office/drawing/2014/main" id="{C988A56E-53E9-4410-8010-6AEB0E73B2E8}"/>
                </a:ext>
              </a:extLst>
            </p:cNvPr>
            <p:cNvSpPr>
              <a:spLocks noEditPoints="1"/>
            </p:cNvSpPr>
            <p:nvPr/>
          </p:nvSpPr>
          <p:spPr bwMode="auto">
            <a:xfrm>
              <a:off x="4351" y="2326"/>
              <a:ext cx="79"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5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2 w 41"/>
                <a:gd name="T69" fmla="*/ 16 h 37"/>
                <a:gd name="T70" fmla="*/ 25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3"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5"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1"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3" y="18"/>
                    <a:pt x="14" y="18"/>
                  </a:cubicBezTo>
                  <a:cubicBezTo>
                    <a:pt x="18" y="18"/>
                    <a:pt x="20" y="17"/>
                    <a:pt x="22" y="16"/>
                  </a:cubicBezTo>
                  <a:cubicBezTo>
                    <a:pt x="24" y="14"/>
                    <a:pt x="25" y="12"/>
                    <a:pt x="25" y="10"/>
                  </a:cubicBezTo>
                  <a:cubicBezTo>
                    <a:pt x="25" y="8"/>
                    <a:pt x="25" y="6"/>
                    <a:pt x="23" y="4"/>
                  </a:cubicBezTo>
                  <a:cubicBezTo>
                    <a:pt x="21"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3" name="Freeform 45">
              <a:extLst>
                <a:ext uri="{FF2B5EF4-FFF2-40B4-BE49-F238E27FC236}">
                  <a16:creationId xmlns:a16="http://schemas.microsoft.com/office/drawing/2014/main" id="{BF6A719E-943B-4D1A-808B-4D92BA8D6F26}"/>
                </a:ext>
              </a:extLst>
            </p:cNvPr>
            <p:cNvSpPr>
              <a:spLocks noEditPoints="1"/>
            </p:cNvSpPr>
            <p:nvPr/>
          </p:nvSpPr>
          <p:spPr bwMode="auto">
            <a:xfrm>
              <a:off x="4432" y="2324"/>
              <a:ext cx="76" cy="75"/>
            </a:xfrm>
            <a:custGeom>
              <a:avLst/>
              <a:gdLst>
                <a:gd name="T0" fmla="*/ 21 w 40"/>
                <a:gd name="T1" fmla="*/ 0 h 39"/>
                <a:gd name="T2" fmla="*/ 35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5" y="6"/>
                  </a:cubicBezTo>
                  <a:cubicBezTo>
                    <a:pt x="38" y="9"/>
                    <a:pt x="40" y="14"/>
                    <a:pt x="40" y="19"/>
                  </a:cubicBezTo>
                  <a:cubicBezTo>
                    <a:pt x="40" y="25"/>
                    <a:pt x="38" y="30"/>
                    <a:pt x="34" y="34"/>
                  </a:cubicBezTo>
                  <a:cubicBezTo>
                    <a:pt x="31"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4"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4" name="Freeform 46">
              <a:extLst>
                <a:ext uri="{FF2B5EF4-FFF2-40B4-BE49-F238E27FC236}">
                  <a16:creationId xmlns:a16="http://schemas.microsoft.com/office/drawing/2014/main" id="{E76FFA6C-F3BE-4C4F-B1A3-98C8FCE32FB0}"/>
                </a:ext>
              </a:extLst>
            </p:cNvPr>
            <p:cNvSpPr>
              <a:spLocks/>
            </p:cNvSpPr>
            <p:nvPr/>
          </p:nvSpPr>
          <p:spPr bwMode="auto">
            <a:xfrm>
              <a:off x="4514" y="2326"/>
              <a:ext cx="68" cy="71"/>
            </a:xfrm>
            <a:custGeom>
              <a:avLst/>
              <a:gdLst>
                <a:gd name="T0" fmla="*/ 35 w 36"/>
                <a:gd name="T1" fmla="*/ 27 h 37"/>
                <a:gd name="T2" fmla="*/ 36 w 36"/>
                <a:gd name="T3" fmla="*/ 27 h 37"/>
                <a:gd name="T4" fmla="*/ 32 w 36"/>
                <a:gd name="T5" fmla="*/ 37 h 37"/>
                <a:gd name="T6" fmla="*/ 0 w 36"/>
                <a:gd name="T7" fmla="*/ 37 h 37"/>
                <a:gd name="T8" fmla="*/ 0 w 36"/>
                <a:gd name="T9" fmla="*/ 36 h 37"/>
                <a:gd name="T10" fmla="*/ 2 w 36"/>
                <a:gd name="T11" fmla="*/ 36 h 37"/>
                <a:gd name="T12" fmla="*/ 6 w 36"/>
                <a:gd name="T13" fmla="*/ 35 h 37"/>
                <a:gd name="T14" fmla="*/ 6 w 36"/>
                <a:gd name="T15" fmla="*/ 31 h 37"/>
                <a:gd name="T16" fmla="*/ 6 w 36"/>
                <a:gd name="T17" fmla="*/ 7 h 37"/>
                <a:gd name="T18" fmla="*/ 5 w 36"/>
                <a:gd name="T19" fmla="*/ 2 h 37"/>
                <a:gd name="T20" fmla="*/ 2 w 36"/>
                <a:gd name="T21" fmla="*/ 1 h 37"/>
                <a:gd name="T22" fmla="*/ 0 w 36"/>
                <a:gd name="T23" fmla="*/ 1 h 37"/>
                <a:gd name="T24" fmla="*/ 0 w 36"/>
                <a:gd name="T25" fmla="*/ 0 h 37"/>
                <a:gd name="T26" fmla="*/ 19 w 36"/>
                <a:gd name="T27" fmla="*/ 0 h 37"/>
                <a:gd name="T28" fmla="*/ 19 w 36"/>
                <a:gd name="T29" fmla="*/ 1 h 37"/>
                <a:gd name="T30" fmla="*/ 14 w 36"/>
                <a:gd name="T31" fmla="*/ 2 h 37"/>
                <a:gd name="T32" fmla="*/ 13 w 36"/>
                <a:gd name="T33" fmla="*/ 3 h 37"/>
                <a:gd name="T34" fmla="*/ 12 w 36"/>
                <a:gd name="T35" fmla="*/ 7 h 37"/>
                <a:gd name="T36" fmla="*/ 12 w 36"/>
                <a:gd name="T37" fmla="*/ 31 h 37"/>
                <a:gd name="T38" fmla="*/ 13 w 36"/>
                <a:gd name="T39" fmla="*/ 34 h 37"/>
                <a:gd name="T40" fmla="*/ 14 w 36"/>
                <a:gd name="T41" fmla="*/ 35 h 37"/>
                <a:gd name="T42" fmla="*/ 18 w 36"/>
                <a:gd name="T43" fmla="*/ 35 h 37"/>
                <a:gd name="T44" fmla="*/ 21 w 36"/>
                <a:gd name="T45" fmla="*/ 35 h 37"/>
                <a:gd name="T46" fmla="*/ 28 w 36"/>
                <a:gd name="T47" fmla="*/ 34 h 37"/>
                <a:gd name="T48" fmla="*/ 32 w 36"/>
                <a:gd name="T49" fmla="*/ 32 h 37"/>
                <a:gd name="T50" fmla="*/ 35 w 36"/>
                <a:gd name="T51"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7">
                  <a:moveTo>
                    <a:pt x="35" y="27"/>
                  </a:moveTo>
                  <a:cubicBezTo>
                    <a:pt x="36" y="27"/>
                    <a:pt x="36" y="27"/>
                    <a:pt x="36" y="27"/>
                  </a:cubicBezTo>
                  <a:cubicBezTo>
                    <a:pt x="32" y="37"/>
                    <a:pt x="32" y="37"/>
                    <a:pt x="32"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9" y="0"/>
                    <a:pt x="19" y="0"/>
                    <a:pt x="19" y="0"/>
                  </a:cubicBezTo>
                  <a:cubicBezTo>
                    <a:pt x="19" y="1"/>
                    <a:pt x="19" y="1"/>
                    <a:pt x="19" y="1"/>
                  </a:cubicBezTo>
                  <a:cubicBezTo>
                    <a:pt x="17" y="1"/>
                    <a:pt x="15" y="1"/>
                    <a:pt x="14" y="2"/>
                  </a:cubicBezTo>
                  <a:cubicBezTo>
                    <a:pt x="13" y="2"/>
                    <a:pt x="13" y="2"/>
                    <a:pt x="13" y="3"/>
                  </a:cubicBezTo>
                  <a:cubicBezTo>
                    <a:pt x="12" y="4"/>
                    <a:pt x="12" y="5"/>
                    <a:pt x="12" y="7"/>
                  </a:cubicBezTo>
                  <a:cubicBezTo>
                    <a:pt x="12" y="31"/>
                    <a:pt x="12" y="31"/>
                    <a:pt x="12" y="31"/>
                  </a:cubicBezTo>
                  <a:cubicBezTo>
                    <a:pt x="12" y="32"/>
                    <a:pt x="12" y="33"/>
                    <a:pt x="13" y="34"/>
                  </a:cubicBezTo>
                  <a:cubicBezTo>
                    <a:pt x="13" y="34"/>
                    <a:pt x="13" y="35"/>
                    <a:pt x="14" y="35"/>
                  </a:cubicBezTo>
                  <a:cubicBezTo>
                    <a:pt x="14" y="35"/>
                    <a:pt x="16" y="35"/>
                    <a:pt x="18" y="35"/>
                  </a:cubicBezTo>
                  <a:cubicBezTo>
                    <a:pt x="21" y="35"/>
                    <a:pt x="21" y="35"/>
                    <a:pt x="21" y="35"/>
                  </a:cubicBezTo>
                  <a:cubicBezTo>
                    <a:pt x="25" y="35"/>
                    <a:pt x="27" y="35"/>
                    <a:pt x="28" y="34"/>
                  </a:cubicBezTo>
                  <a:cubicBezTo>
                    <a:pt x="29" y="34"/>
                    <a:pt x="30" y="33"/>
                    <a:pt x="32" y="32"/>
                  </a:cubicBezTo>
                  <a:cubicBezTo>
                    <a:pt x="33" y="31"/>
                    <a:pt x="34" y="29"/>
                    <a:pt x="3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5" name="Freeform 47">
              <a:extLst>
                <a:ext uri="{FF2B5EF4-FFF2-40B4-BE49-F238E27FC236}">
                  <a16:creationId xmlns:a16="http://schemas.microsoft.com/office/drawing/2014/main" id="{61D549E6-E6DE-4FF2-B180-411AD0E050C7}"/>
                </a:ext>
              </a:extLst>
            </p:cNvPr>
            <p:cNvSpPr>
              <a:spLocks/>
            </p:cNvSpPr>
            <p:nvPr/>
          </p:nvSpPr>
          <p:spPr bwMode="auto">
            <a:xfrm>
              <a:off x="4586" y="2326"/>
              <a:ext cx="67" cy="71"/>
            </a:xfrm>
            <a:custGeom>
              <a:avLst/>
              <a:gdLst>
                <a:gd name="T0" fmla="*/ 11 w 35"/>
                <a:gd name="T1" fmla="*/ 2 h 37"/>
                <a:gd name="T2" fmla="*/ 11 w 35"/>
                <a:gd name="T3" fmla="*/ 17 h 37"/>
                <a:gd name="T4" fmla="*/ 20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0 w 35"/>
                <a:gd name="T21" fmla="*/ 19 h 37"/>
                <a:gd name="T22" fmla="*/ 11 w 35"/>
                <a:gd name="T23" fmla="*/ 19 h 37"/>
                <a:gd name="T24" fmla="*/ 11 w 35"/>
                <a:gd name="T25" fmla="*/ 31 h 37"/>
                <a:gd name="T26" fmla="*/ 12 w 35"/>
                <a:gd name="T27" fmla="*/ 34 h 37"/>
                <a:gd name="T28" fmla="*/ 12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1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1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1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1" y="2"/>
                  </a:moveTo>
                  <a:cubicBezTo>
                    <a:pt x="11" y="17"/>
                    <a:pt x="11" y="17"/>
                    <a:pt x="11" y="17"/>
                  </a:cubicBezTo>
                  <a:cubicBezTo>
                    <a:pt x="20" y="17"/>
                    <a:pt x="20" y="17"/>
                    <a:pt x="20"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6" y="23"/>
                    <a:pt x="26" y="21"/>
                    <a:pt x="26" y="21"/>
                  </a:cubicBezTo>
                  <a:cubicBezTo>
                    <a:pt x="26" y="20"/>
                    <a:pt x="25" y="20"/>
                    <a:pt x="24" y="19"/>
                  </a:cubicBezTo>
                  <a:cubicBezTo>
                    <a:pt x="23" y="19"/>
                    <a:pt x="22" y="19"/>
                    <a:pt x="20" y="19"/>
                  </a:cubicBezTo>
                  <a:cubicBezTo>
                    <a:pt x="11" y="19"/>
                    <a:pt x="11" y="19"/>
                    <a:pt x="11" y="19"/>
                  </a:cubicBezTo>
                  <a:cubicBezTo>
                    <a:pt x="11" y="31"/>
                    <a:pt x="11" y="31"/>
                    <a:pt x="11" y="31"/>
                  </a:cubicBezTo>
                  <a:cubicBezTo>
                    <a:pt x="11" y="33"/>
                    <a:pt x="11" y="34"/>
                    <a:pt x="12" y="34"/>
                  </a:cubicBezTo>
                  <a:cubicBezTo>
                    <a:pt x="12" y="34"/>
                    <a:pt x="12" y="35"/>
                    <a:pt x="12"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2" y="30"/>
                    <a:pt x="34" y="28"/>
                  </a:cubicBezTo>
                  <a:cubicBezTo>
                    <a:pt x="35" y="28"/>
                    <a:pt x="35" y="28"/>
                    <a:pt x="35" y="28"/>
                  </a:cubicBezTo>
                  <a:cubicBezTo>
                    <a:pt x="31" y="37"/>
                    <a:pt x="31" y="37"/>
                    <a:pt x="31" y="37"/>
                  </a:cubicBezTo>
                  <a:cubicBezTo>
                    <a:pt x="0" y="37"/>
                    <a:pt x="0" y="37"/>
                    <a:pt x="0" y="37"/>
                  </a:cubicBezTo>
                  <a:cubicBezTo>
                    <a:pt x="0" y="36"/>
                    <a:pt x="0" y="36"/>
                    <a:pt x="0" y="36"/>
                  </a:cubicBezTo>
                  <a:cubicBezTo>
                    <a:pt x="1" y="36"/>
                    <a:pt x="1" y="36"/>
                    <a:pt x="1" y="36"/>
                  </a:cubicBezTo>
                  <a:cubicBezTo>
                    <a:pt x="2" y="36"/>
                    <a:pt x="3" y="36"/>
                    <a:pt x="4" y="36"/>
                  </a:cubicBezTo>
                  <a:cubicBezTo>
                    <a:pt x="4" y="35"/>
                    <a:pt x="5" y="35"/>
                    <a:pt x="5" y="34"/>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31" y="0"/>
                    <a:pt x="31" y="0"/>
                    <a:pt x="31"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6" name="Freeform 48">
              <a:extLst>
                <a:ext uri="{FF2B5EF4-FFF2-40B4-BE49-F238E27FC236}">
                  <a16:creationId xmlns:a16="http://schemas.microsoft.com/office/drawing/2014/main" id="{C5AEB206-6A83-4A0B-9A90-F3B63BEEB8D8}"/>
                </a:ext>
              </a:extLst>
            </p:cNvPr>
            <p:cNvSpPr>
              <a:spLocks/>
            </p:cNvSpPr>
            <p:nvPr/>
          </p:nvSpPr>
          <p:spPr bwMode="auto">
            <a:xfrm>
              <a:off x="465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9 w 44"/>
                <a:gd name="T11" fmla="*/ 3 h 38"/>
                <a:gd name="T12" fmla="*/ 38 w 44"/>
                <a:gd name="T13" fmla="*/ 7 h 38"/>
                <a:gd name="T14" fmla="*/ 38 w 44"/>
                <a:gd name="T15" fmla="*/ 22 h 38"/>
                <a:gd name="T16" fmla="*/ 37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30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1" y="1"/>
                    <a:pt x="39" y="2"/>
                    <a:pt x="39" y="3"/>
                  </a:cubicBezTo>
                  <a:cubicBezTo>
                    <a:pt x="38" y="3"/>
                    <a:pt x="38" y="5"/>
                    <a:pt x="38" y="7"/>
                  </a:cubicBezTo>
                  <a:cubicBezTo>
                    <a:pt x="38" y="22"/>
                    <a:pt x="38" y="22"/>
                    <a:pt x="38" y="22"/>
                  </a:cubicBezTo>
                  <a:cubicBezTo>
                    <a:pt x="38" y="26"/>
                    <a:pt x="38" y="29"/>
                    <a:pt x="37" y="31"/>
                  </a:cubicBezTo>
                  <a:cubicBezTo>
                    <a:pt x="36" y="33"/>
                    <a:pt x="34" y="34"/>
                    <a:pt x="32" y="36"/>
                  </a:cubicBezTo>
                  <a:cubicBezTo>
                    <a:pt x="29" y="37"/>
                    <a:pt x="26" y="38"/>
                    <a:pt x="22" y="38"/>
                  </a:cubicBezTo>
                  <a:cubicBezTo>
                    <a:pt x="18" y="38"/>
                    <a:pt x="14" y="37"/>
                    <a:pt x="12" y="36"/>
                  </a:cubicBezTo>
                  <a:cubicBezTo>
                    <a:pt x="10" y="35"/>
                    <a:pt x="8" y="33"/>
                    <a:pt x="7" y="30"/>
                  </a:cubicBezTo>
                  <a:cubicBezTo>
                    <a:pt x="6" y="29"/>
                    <a:pt x="6" y="26"/>
                    <a:pt x="6" y="2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5" y="33"/>
                    <a:pt x="16" y="34"/>
                    <a:pt x="17" y="35"/>
                  </a:cubicBezTo>
                  <a:cubicBezTo>
                    <a:pt x="19" y="35"/>
                    <a:pt x="20" y="36"/>
                    <a:pt x="22" y="36"/>
                  </a:cubicBezTo>
                  <a:cubicBezTo>
                    <a:pt x="25" y="36"/>
                    <a:pt x="28" y="35"/>
                    <a:pt x="30" y="34"/>
                  </a:cubicBezTo>
                  <a:cubicBezTo>
                    <a:pt x="32" y="33"/>
                    <a:pt x="33" y="32"/>
                    <a:pt x="34" y="30"/>
                  </a:cubicBezTo>
                  <a:cubicBezTo>
                    <a:pt x="35" y="28"/>
                    <a:pt x="35" y="26"/>
                    <a:pt x="35" y="22"/>
                  </a:cubicBezTo>
                  <a:cubicBezTo>
                    <a:pt x="35" y="7"/>
                    <a:pt x="35" y="7"/>
                    <a:pt x="35" y="7"/>
                  </a:cubicBezTo>
                  <a:cubicBezTo>
                    <a:pt x="35" y="4"/>
                    <a:pt x="35" y="3"/>
                    <a:pt x="34" y="2"/>
                  </a:cubicBezTo>
                  <a:cubicBezTo>
                    <a:pt x="34"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7" name="Freeform 49">
              <a:extLst>
                <a:ext uri="{FF2B5EF4-FFF2-40B4-BE49-F238E27FC236}">
                  <a16:creationId xmlns:a16="http://schemas.microsoft.com/office/drawing/2014/main" id="{FAB20471-79F5-4150-A7F5-109545E39394}"/>
                </a:ext>
              </a:extLst>
            </p:cNvPr>
            <p:cNvSpPr>
              <a:spLocks/>
            </p:cNvSpPr>
            <p:nvPr/>
          </p:nvSpPr>
          <p:spPr bwMode="auto">
            <a:xfrm>
              <a:off x="4741" y="2326"/>
              <a:ext cx="101" cy="71"/>
            </a:xfrm>
            <a:custGeom>
              <a:avLst/>
              <a:gdLst>
                <a:gd name="T0" fmla="*/ 24 w 53"/>
                <a:gd name="T1" fmla="*/ 37 h 37"/>
                <a:gd name="T2" fmla="*/ 8 w 53"/>
                <a:gd name="T3" fmla="*/ 6 h 37"/>
                <a:gd name="T4" fmla="*/ 8 w 53"/>
                <a:gd name="T5" fmla="*/ 31 h 37"/>
                <a:gd name="T6" fmla="*/ 9 w 53"/>
                <a:gd name="T7" fmla="*/ 35 h 37"/>
                <a:gd name="T8" fmla="*/ 13 w 53"/>
                <a:gd name="T9" fmla="*/ 36 h 37"/>
                <a:gd name="T10" fmla="*/ 14 w 53"/>
                <a:gd name="T11" fmla="*/ 36 h 37"/>
                <a:gd name="T12" fmla="*/ 14 w 53"/>
                <a:gd name="T13" fmla="*/ 37 h 37"/>
                <a:gd name="T14" fmla="*/ 0 w 53"/>
                <a:gd name="T15" fmla="*/ 37 h 37"/>
                <a:gd name="T16" fmla="*/ 0 w 53"/>
                <a:gd name="T17" fmla="*/ 36 h 37"/>
                <a:gd name="T18" fmla="*/ 1 w 53"/>
                <a:gd name="T19" fmla="*/ 36 h 37"/>
                <a:gd name="T20" fmla="*/ 5 w 53"/>
                <a:gd name="T21" fmla="*/ 35 h 37"/>
                <a:gd name="T22" fmla="*/ 6 w 53"/>
                <a:gd name="T23" fmla="*/ 31 h 37"/>
                <a:gd name="T24" fmla="*/ 6 w 53"/>
                <a:gd name="T25" fmla="*/ 6 h 37"/>
                <a:gd name="T26" fmla="*/ 5 w 53"/>
                <a:gd name="T27" fmla="*/ 3 h 37"/>
                <a:gd name="T28" fmla="*/ 3 w 53"/>
                <a:gd name="T29" fmla="*/ 2 h 37"/>
                <a:gd name="T30" fmla="*/ 0 w 53"/>
                <a:gd name="T31" fmla="*/ 1 h 37"/>
                <a:gd name="T32" fmla="*/ 0 w 53"/>
                <a:gd name="T33" fmla="*/ 0 h 37"/>
                <a:gd name="T34" fmla="*/ 12 w 53"/>
                <a:gd name="T35" fmla="*/ 0 h 37"/>
                <a:gd name="T36" fmla="*/ 26 w 53"/>
                <a:gd name="T37" fmla="*/ 29 h 37"/>
                <a:gd name="T38" fmla="*/ 41 w 53"/>
                <a:gd name="T39" fmla="*/ 0 h 37"/>
                <a:gd name="T40" fmla="*/ 53 w 53"/>
                <a:gd name="T41" fmla="*/ 0 h 37"/>
                <a:gd name="T42" fmla="*/ 53 w 53"/>
                <a:gd name="T43" fmla="*/ 1 h 37"/>
                <a:gd name="T44" fmla="*/ 51 w 53"/>
                <a:gd name="T45" fmla="*/ 1 h 37"/>
                <a:gd name="T46" fmla="*/ 48 w 53"/>
                <a:gd name="T47" fmla="*/ 2 h 37"/>
                <a:gd name="T48" fmla="*/ 47 w 53"/>
                <a:gd name="T49" fmla="*/ 6 h 37"/>
                <a:gd name="T50" fmla="*/ 47 w 53"/>
                <a:gd name="T51" fmla="*/ 31 h 37"/>
                <a:gd name="T52" fmla="*/ 48 w 53"/>
                <a:gd name="T53" fmla="*/ 35 h 37"/>
                <a:gd name="T54" fmla="*/ 51 w 53"/>
                <a:gd name="T55" fmla="*/ 36 h 37"/>
                <a:gd name="T56" fmla="*/ 53 w 53"/>
                <a:gd name="T57" fmla="*/ 36 h 37"/>
                <a:gd name="T58" fmla="*/ 53 w 53"/>
                <a:gd name="T59" fmla="*/ 37 h 37"/>
                <a:gd name="T60" fmla="*/ 35 w 53"/>
                <a:gd name="T61" fmla="*/ 37 h 37"/>
                <a:gd name="T62" fmla="*/ 35 w 53"/>
                <a:gd name="T63" fmla="*/ 36 h 37"/>
                <a:gd name="T64" fmla="*/ 37 w 53"/>
                <a:gd name="T65" fmla="*/ 36 h 37"/>
                <a:gd name="T66" fmla="*/ 40 w 53"/>
                <a:gd name="T67" fmla="*/ 35 h 37"/>
                <a:gd name="T68" fmla="*/ 41 w 53"/>
                <a:gd name="T69" fmla="*/ 31 h 37"/>
                <a:gd name="T70" fmla="*/ 41 w 53"/>
                <a:gd name="T71" fmla="*/ 6 h 37"/>
                <a:gd name="T72" fmla="*/ 25 w 53"/>
                <a:gd name="T73" fmla="*/ 37 h 37"/>
                <a:gd name="T74" fmla="*/ 24 w 53"/>
                <a:gd name="T7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37">
                  <a:moveTo>
                    <a:pt x="24" y="37"/>
                  </a:moveTo>
                  <a:cubicBezTo>
                    <a:pt x="8" y="6"/>
                    <a:pt x="8" y="6"/>
                    <a:pt x="8" y="6"/>
                  </a:cubicBezTo>
                  <a:cubicBezTo>
                    <a:pt x="8" y="31"/>
                    <a:pt x="8" y="31"/>
                    <a:pt x="8" y="31"/>
                  </a:cubicBezTo>
                  <a:cubicBezTo>
                    <a:pt x="8" y="33"/>
                    <a:pt x="9" y="35"/>
                    <a:pt x="9" y="35"/>
                  </a:cubicBezTo>
                  <a:cubicBezTo>
                    <a:pt x="10" y="36"/>
                    <a:pt x="11" y="36"/>
                    <a:pt x="13" y="36"/>
                  </a:cubicBezTo>
                  <a:cubicBezTo>
                    <a:pt x="14" y="36"/>
                    <a:pt x="14" y="36"/>
                    <a:pt x="14" y="36"/>
                  </a:cubicBezTo>
                  <a:cubicBezTo>
                    <a:pt x="14" y="37"/>
                    <a:pt x="14" y="37"/>
                    <a:pt x="14"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6"/>
                    <a:pt x="6" y="6"/>
                    <a:pt x="6" y="6"/>
                  </a:cubicBezTo>
                  <a:cubicBezTo>
                    <a:pt x="6" y="5"/>
                    <a:pt x="5" y="4"/>
                    <a:pt x="5" y="3"/>
                  </a:cubicBezTo>
                  <a:cubicBezTo>
                    <a:pt x="5" y="2"/>
                    <a:pt x="4" y="2"/>
                    <a:pt x="3" y="2"/>
                  </a:cubicBezTo>
                  <a:cubicBezTo>
                    <a:pt x="3" y="1"/>
                    <a:pt x="1" y="1"/>
                    <a:pt x="0" y="1"/>
                  </a:cubicBezTo>
                  <a:cubicBezTo>
                    <a:pt x="0" y="0"/>
                    <a:pt x="0" y="0"/>
                    <a:pt x="0" y="0"/>
                  </a:cubicBezTo>
                  <a:cubicBezTo>
                    <a:pt x="12" y="0"/>
                    <a:pt x="12" y="0"/>
                    <a:pt x="12" y="0"/>
                  </a:cubicBezTo>
                  <a:cubicBezTo>
                    <a:pt x="26" y="29"/>
                    <a:pt x="26" y="29"/>
                    <a:pt x="26" y="29"/>
                  </a:cubicBezTo>
                  <a:cubicBezTo>
                    <a:pt x="41" y="0"/>
                    <a:pt x="41" y="0"/>
                    <a:pt x="41" y="0"/>
                  </a:cubicBezTo>
                  <a:cubicBezTo>
                    <a:pt x="53" y="0"/>
                    <a:pt x="53" y="0"/>
                    <a:pt x="53" y="0"/>
                  </a:cubicBezTo>
                  <a:cubicBezTo>
                    <a:pt x="53" y="1"/>
                    <a:pt x="53" y="1"/>
                    <a:pt x="53" y="1"/>
                  </a:cubicBezTo>
                  <a:cubicBezTo>
                    <a:pt x="51" y="1"/>
                    <a:pt x="51" y="1"/>
                    <a:pt x="51" y="1"/>
                  </a:cubicBezTo>
                  <a:cubicBezTo>
                    <a:pt x="50" y="1"/>
                    <a:pt x="48" y="2"/>
                    <a:pt x="48" y="2"/>
                  </a:cubicBezTo>
                  <a:cubicBezTo>
                    <a:pt x="47" y="3"/>
                    <a:pt x="47" y="4"/>
                    <a:pt x="47" y="6"/>
                  </a:cubicBezTo>
                  <a:cubicBezTo>
                    <a:pt x="47" y="31"/>
                    <a:pt x="47" y="31"/>
                    <a:pt x="47" y="31"/>
                  </a:cubicBezTo>
                  <a:cubicBezTo>
                    <a:pt x="47" y="33"/>
                    <a:pt x="47" y="35"/>
                    <a:pt x="48" y="35"/>
                  </a:cubicBezTo>
                  <a:cubicBezTo>
                    <a:pt x="49" y="36"/>
                    <a:pt x="50" y="36"/>
                    <a:pt x="51" y="36"/>
                  </a:cubicBezTo>
                  <a:cubicBezTo>
                    <a:pt x="53" y="36"/>
                    <a:pt x="53" y="36"/>
                    <a:pt x="53" y="36"/>
                  </a:cubicBezTo>
                  <a:cubicBezTo>
                    <a:pt x="53" y="37"/>
                    <a:pt x="53" y="37"/>
                    <a:pt x="53" y="37"/>
                  </a:cubicBezTo>
                  <a:cubicBezTo>
                    <a:pt x="35" y="37"/>
                    <a:pt x="35" y="37"/>
                    <a:pt x="35" y="37"/>
                  </a:cubicBezTo>
                  <a:cubicBezTo>
                    <a:pt x="35" y="36"/>
                    <a:pt x="35" y="36"/>
                    <a:pt x="35" y="36"/>
                  </a:cubicBezTo>
                  <a:cubicBezTo>
                    <a:pt x="37" y="36"/>
                    <a:pt x="37" y="36"/>
                    <a:pt x="37" y="36"/>
                  </a:cubicBezTo>
                  <a:cubicBezTo>
                    <a:pt x="38" y="36"/>
                    <a:pt x="40" y="36"/>
                    <a:pt x="40" y="35"/>
                  </a:cubicBezTo>
                  <a:cubicBezTo>
                    <a:pt x="41" y="34"/>
                    <a:pt x="41" y="33"/>
                    <a:pt x="41" y="31"/>
                  </a:cubicBezTo>
                  <a:cubicBezTo>
                    <a:pt x="41" y="6"/>
                    <a:pt x="41" y="6"/>
                    <a:pt x="41" y="6"/>
                  </a:cubicBezTo>
                  <a:cubicBezTo>
                    <a:pt x="25" y="37"/>
                    <a:pt x="25" y="37"/>
                    <a:pt x="25" y="37"/>
                  </a:cubicBezTo>
                  <a:lnTo>
                    <a:pt x="2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grpSp>
      <p:sp>
        <p:nvSpPr>
          <p:cNvPr id="121" name="矩形 120">
            <a:extLst>
              <a:ext uri="{FF2B5EF4-FFF2-40B4-BE49-F238E27FC236}">
                <a16:creationId xmlns:a16="http://schemas.microsoft.com/office/drawing/2014/main" id="{BBCCCDF0-D0A2-4CD9-85D6-1D5EBF109E2F}"/>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170" name="矩形 169">
            <a:extLst>
              <a:ext uri="{FF2B5EF4-FFF2-40B4-BE49-F238E27FC236}">
                <a16:creationId xmlns:a16="http://schemas.microsoft.com/office/drawing/2014/main" id="{76678EFA-8674-43B1-802B-53B6DA531761}"/>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171" name="矩形 170">
            <a:extLst>
              <a:ext uri="{FF2B5EF4-FFF2-40B4-BE49-F238E27FC236}">
                <a16:creationId xmlns:a16="http://schemas.microsoft.com/office/drawing/2014/main" id="{B831BBC5-A838-4C19-9AD5-C3532666DE73}"/>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Tree>
    <p:extLst>
      <p:ext uri="{BB962C8B-B14F-4D97-AF65-F5344CB8AC3E}">
        <p14:creationId xmlns:p14="http://schemas.microsoft.com/office/powerpoint/2010/main" val="1871248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894FF36-B267-4D74-BE41-AF6185653DE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3" name="矩形 32">
            <a:extLst>
              <a:ext uri="{FF2B5EF4-FFF2-40B4-BE49-F238E27FC236}">
                <a16:creationId xmlns:a16="http://schemas.microsoft.com/office/drawing/2014/main" id="{2379F0D3-07F2-458F-B9F8-B3287D4482C5}"/>
              </a:ext>
            </a:extLst>
          </p:cNvPr>
          <p:cNvSpPr/>
          <p:nvPr userDrawn="1"/>
        </p:nvSpPr>
        <p:spPr>
          <a:xfrm>
            <a:off x="0" y="1"/>
            <a:ext cx="12192000" cy="6416760"/>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B40C6F1-E0C0-496B-AB70-22785B362CC4}"/>
              </a:ext>
            </a:extLst>
          </p:cNvPr>
          <p:cNvSpPr>
            <a:spLocks noGrp="1"/>
          </p:cNvSpPr>
          <p:nvPr>
            <p:ph type="title"/>
          </p:nvPr>
        </p:nvSpPr>
        <p:spPr>
          <a:xfrm>
            <a:off x="928494" y="346742"/>
            <a:ext cx="10609455" cy="659948"/>
          </a:xfrm>
        </p:spPr>
        <p:txBody>
          <a:bodyPr>
            <a:normAutofit/>
          </a:bodyPr>
          <a:lstStyle>
            <a:lvl1pPr>
              <a:defRPr sz="3600" b="1">
                <a:solidFill>
                  <a:srgbClr val="194B85"/>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64255630-B906-4FF9-B2DD-243EF5D5AB97}"/>
              </a:ext>
            </a:extLst>
          </p:cNvPr>
          <p:cNvSpPr>
            <a:spLocks noGrp="1"/>
          </p:cNvSpPr>
          <p:nvPr>
            <p:ph idx="1"/>
          </p:nvPr>
        </p:nvSpPr>
        <p:spPr>
          <a:xfrm>
            <a:off x="673100" y="1200210"/>
            <a:ext cx="10864850" cy="5047544"/>
          </a:xfrm>
        </p:spPr>
        <p:txBody>
          <a:bodyPr/>
          <a:lstStyle>
            <a:lvl1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1pPr>
            <a:lvl2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2pPr>
            <a:lvl3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3pPr>
            <a:lvl4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4pPr>
            <a:lvl5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8">
            <a:extLst>
              <a:ext uri="{FF2B5EF4-FFF2-40B4-BE49-F238E27FC236}">
                <a16:creationId xmlns:a16="http://schemas.microsoft.com/office/drawing/2014/main" id="{43F7DF2C-602A-4803-88B1-8F063CD90A89}"/>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6" name="灯片编号占位符 5">
            <a:extLst>
              <a:ext uri="{FF2B5EF4-FFF2-40B4-BE49-F238E27FC236}">
                <a16:creationId xmlns:a16="http://schemas.microsoft.com/office/drawing/2014/main" id="{88667F0C-4708-4733-806E-252F81E8A029}"/>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fld id="{EE5DA195-227C-46EF-A8A8-131AD85CB2AA}" type="slidenum">
              <a:rPr lang="zh-CN" altLang="en-US" smtClean="0"/>
              <a:pPr/>
              <a:t>‹#›</a:t>
            </a:fld>
            <a:endParaRPr lang="zh-CN" altLang="en-US" dirty="0"/>
          </a:p>
        </p:txBody>
      </p:sp>
      <p:sp>
        <p:nvSpPr>
          <p:cNvPr id="31" name="Freeform 52">
            <a:extLst>
              <a:ext uri="{FF2B5EF4-FFF2-40B4-BE49-F238E27FC236}">
                <a16:creationId xmlns:a16="http://schemas.microsoft.com/office/drawing/2014/main" id="{D4F90E87-FE33-4CEC-B38B-974FF17BC040}"/>
              </a:ext>
            </a:extLst>
          </p:cNvPr>
          <p:cNvSpPr>
            <a:spLocks noEditPoints="1"/>
          </p:cNvSpPr>
          <p:nvPr userDrawn="1"/>
        </p:nvSpPr>
        <p:spPr bwMode="auto">
          <a:xfrm>
            <a:off x="342938" y="418095"/>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000000"/>
              </a:solidFill>
              <a:latin typeface="Segoe UI Light"/>
              <a:ea typeface="微软雅黑 Light"/>
            </a:endParaRPr>
          </a:p>
        </p:txBody>
      </p:sp>
      <p:cxnSp>
        <p:nvCxnSpPr>
          <p:cNvPr id="32" name="直接连接符 31">
            <a:extLst>
              <a:ext uri="{FF2B5EF4-FFF2-40B4-BE49-F238E27FC236}">
                <a16:creationId xmlns:a16="http://schemas.microsoft.com/office/drawing/2014/main" id="{6C52ED21-20B0-4ECC-B9B9-752FB0152EFC}"/>
              </a:ext>
            </a:extLst>
          </p:cNvPr>
          <p:cNvCxnSpPr>
            <a:cxnSpLocks/>
          </p:cNvCxnSpPr>
          <p:nvPr userDrawn="1"/>
        </p:nvCxnSpPr>
        <p:spPr>
          <a:xfrm>
            <a:off x="928495" y="1006689"/>
            <a:ext cx="10620000" cy="0"/>
          </a:xfrm>
          <a:prstGeom prst="line">
            <a:avLst/>
          </a:prstGeom>
          <a:noFill/>
          <a:ln w="19050" cap="rnd" cmpd="sng" algn="ctr">
            <a:solidFill>
              <a:srgbClr val="194B85"/>
            </a:solidFill>
            <a:prstDash val="solid"/>
            <a:miter lim="800000"/>
          </a:ln>
          <a:effectLst/>
        </p:spPr>
      </p:cxnSp>
      <p:sp>
        <p:nvSpPr>
          <p:cNvPr id="4" name="矩形 3">
            <a:extLst>
              <a:ext uri="{FF2B5EF4-FFF2-40B4-BE49-F238E27FC236}">
                <a16:creationId xmlns:a16="http://schemas.microsoft.com/office/drawing/2014/main" id="{6A7BBB50-F70B-44DB-A3A1-DB0FB95AA8CC}"/>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34" name="矩形 33">
            <a:extLst>
              <a:ext uri="{FF2B5EF4-FFF2-40B4-BE49-F238E27FC236}">
                <a16:creationId xmlns:a16="http://schemas.microsoft.com/office/drawing/2014/main" id="{577326B6-077A-42E3-B531-54DF16DD3612}"/>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Tree>
    <p:extLst>
      <p:ext uri="{BB962C8B-B14F-4D97-AF65-F5344CB8AC3E}">
        <p14:creationId xmlns:p14="http://schemas.microsoft.com/office/powerpoint/2010/main" val="183695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B15D152-39CA-4280-8FCA-2ED57E0F63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C8775F-39AA-49E3-8E38-EBAB6E3412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54EFF93-7551-4FD5-8EED-60E78A4AC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1E47D626-EBC9-40E5-AB45-805A2F69DB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68959D9-B20D-43ED-9A30-698615DD4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5DA195-227C-46EF-A8A8-131AD85CB2AA}" type="slidenum">
              <a:rPr lang="zh-CN" altLang="en-US" smtClean="0"/>
              <a:t>‹#›</a:t>
            </a:fld>
            <a:endParaRPr lang="zh-CN" altLang="en-US"/>
          </a:p>
        </p:txBody>
      </p:sp>
    </p:spTree>
    <p:extLst>
      <p:ext uri="{BB962C8B-B14F-4D97-AF65-F5344CB8AC3E}">
        <p14:creationId xmlns:p14="http://schemas.microsoft.com/office/powerpoint/2010/main" val="203441014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7E0775BD-99EA-45B0-97AD-BDBF247F8772}"/>
              </a:ext>
            </a:extLst>
          </p:cNvPr>
          <p:cNvSpPr>
            <a:spLocks noGrp="1"/>
          </p:cNvSpPr>
          <p:nvPr>
            <p:ph type="ctrTitle"/>
          </p:nvPr>
        </p:nvSpPr>
        <p:spPr>
          <a:xfrm>
            <a:off x="522515" y="2543363"/>
            <a:ext cx="11154544" cy="1866077"/>
          </a:xfrm>
        </p:spPr>
        <p:txBody>
          <a:bodyPr>
            <a:normAutofit/>
          </a:bodyPr>
          <a:lstStyle/>
          <a:p>
            <a:pPr>
              <a:lnSpc>
                <a:spcPct val="150000"/>
              </a:lnSpc>
            </a:pPr>
            <a:r>
              <a:rPr lang="zh-CN" altLang="en-US" sz="4400" dirty="0">
                <a:solidFill>
                  <a:srgbClr val="194B85"/>
                </a:solidFill>
              </a:rPr>
              <a:t>工程概论 第</a:t>
            </a:r>
            <a:r>
              <a:rPr lang="en-US" altLang="zh-CN" sz="4400" dirty="0">
                <a:solidFill>
                  <a:srgbClr val="194B85"/>
                </a:solidFill>
              </a:rPr>
              <a:t>6</a:t>
            </a:r>
            <a:r>
              <a:rPr lang="zh-CN" altLang="en-US" sz="4400" dirty="0">
                <a:solidFill>
                  <a:srgbClr val="194B85"/>
                </a:solidFill>
              </a:rPr>
              <a:t>章 环境与可持续发展</a:t>
            </a:r>
            <a:endParaRPr lang="zh-CN" altLang="en-US" sz="4800" b="0" dirty="0">
              <a:solidFill>
                <a:srgbClr val="194B85"/>
              </a:solidFill>
              <a:latin typeface="华文楷体" panose="02010600040101010101" pitchFamily="2" charset="-122"/>
              <a:ea typeface="华文楷体" panose="02010600040101010101" pitchFamily="2" charset="-122"/>
            </a:endParaRPr>
          </a:p>
        </p:txBody>
      </p:sp>
      <p:sp>
        <p:nvSpPr>
          <p:cNvPr id="5" name="副标题 4">
            <a:extLst>
              <a:ext uri="{FF2B5EF4-FFF2-40B4-BE49-F238E27FC236}">
                <a16:creationId xmlns:a16="http://schemas.microsoft.com/office/drawing/2014/main" id="{56DD4F3E-44BF-4EFF-8836-1EADA6304598}"/>
              </a:ext>
            </a:extLst>
          </p:cNvPr>
          <p:cNvSpPr>
            <a:spLocks noGrp="1"/>
          </p:cNvSpPr>
          <p:nvPr>
            <p:ph type="subTitle" idx="1"/>
          </p:nvPr>
        </p:nvSpPr>
        <p:spPr>
          <a:xfrm>
            <a:off x="4822824" y="4958431"/>
            <a:ext cx="2853056" cy="641350"/>
          </a:xfrm>
        </p:spPr>
        <p:txBody>
          <a:bodyPr>
            <a:normAutofit/>
          </a:bodyPr>
          <a:lstStyle/>
          <a:p>
            <a:pPr>
              <a:lnSpc>
                <a:spcPct val="150000"/>
              </a:lnSpc>
            </a:pPr>
            <a:r>
              <a:rPr lang="zh-CN" altLang="en-US" b="1" dirty="0">
                <a:solidFill>
                  <a:srgbClr val="194B85"/>
                </a:solidFill>
              </a:rPr>
              <a:t>授课教师：孙运雷</a:t>
            </a:r>
            <a:endParaRPr lang="en-US" altLang="zh-CN" b="1" dirty="0">
              <a:solidFill>
                <a:srgbClr val="194B85"/>
              </a:solidFill>
            </a:endParaRPr>
          </a:p>
        </p:txBody>
      </p:sp>
      <p:sp>
        <p:nvSpPr>
          <p:cNvPr id="4" name="Freeform 9">
            <a:extLst>
              <a:ext uri="{FF2B5EF4-FFF2-40B4-BE49-F238E27FC236}">
                <a16:creationId xmlns:a16="http://schemas.microsoft.com/office/drawing/2014/main" id="{46034B53-CA27-4F07-8E8B-D0C79162317B}"/>
              </a:ext>
            </a:extLst>
          </p:cNvPr>
          <p:cNvSpPr>
            <a:spLocks noEditPoints="1"/>
          </p:cNvSpPr>
          <p:nvPr/>
        </p:nvSpPr>
        <p:spPr bwMode="auto">
          <a:xfrm>
            <a:off x="4478009" y="5148898"/>
            <a:ext cx="373115" cy="374683"/>
          </a:xfrm>
          <a:custGeom>
            <a:avLst/>
            <a:gdLst>
              <a:gd name="T0" fmla="*/ 358 w 490"/>
              <a:gd name="T1" fmla="*/ 250 h 490"/>
              <a:gd name="T2" fmla="*/ 358 w 490"/>
              <a:gd name="T3" fmla="*/ 183 h 490"/>
              <a:gd name="T4" fmla="*/ 328 w 490"/>
              <a:gd name="T5" fmla="*/ 183 h 490"/>
              <a:gd name="T6" fmla="*/ 328 w 490"/>
              <a:gd name="T7" fmla="*/ 250 h 490"/>
              <a:gd name="T8" fmla="*/ 247 w 490"/>
              <a:gd name="T9" fmla="*/ 330 h 490"/>
              <a:gd name="T10" fmla="*/ 246 w 490"/>
              <a:gd name="T11" fmla="*/ 330 h 490"/>
              <a:gd name="T12" fmla="*/ 245 w 490"/>
              <a:gd name="T13" fmla="*/ 330 h 490"/>
              <a:gd name="T14" fmla="*/ 245 w 490"/>
              <a:gd name="T15" fmla="*/ 330 h 490"/>
              <a:gd name="T16" fmla="*/ 243 w 490"/>
              <a:gd name="T17" fmla="*/ 330 h 490"/>
              <a:gd name="T18" fmla="*/ 162 w 490"/>
              <a:gd name="T19" fmla="*/ 250 h 490"/>
              <a:gd name="T20" fmla="*/ 162 w 490"/>
              <a:gd name="T21" fmla="*/ 183 h 490"/>
              <a:gd name="T22" fmla="*/ 132 w 490"/>
              <a:gd name="T23" fmla="*/ 183 h 490"/>
              <a:gd name="T24" fmla="*/ 132 w 490"/>
              <a:gd name="T25" fmla="*/ 250 h 490"/>
              <a:gd name="T26" fmla="*/ 227 w 490"/>
              <a:gd name="T27" fmla="*/ 359 h 490"/>
              <a:gd name="T28" fmla="*/ 227 w 490"/>
              <a:gd name="T29" fmla="*/ 407 h 490"/>
              <a:gd name="T30" fmla="*/ 160 w 490"/>
              <a:gd name="T31" fmla="*/ 426 h 490"/>
              <a:gd name="T32" fmla="*/ 331 w 490"/>
              <a:gd name="T33" fmla="*/ 426 h 490"/>
              <a:gd name="T34" fmla="*/ 263 w 490"/>
              <a:gd name="T35" fmla="*/ 407 h 490"/>
              <a:gd name="T36" fmla="*/ 263 w 490"/>
              <a:gd name="T37" fmla="*/ 360 h 490"/>
              <a:gd name="T38" fmla="*/ 358 w 490"/>
              <a:gd name="T39" fmla="*/ 250 h 490"/>
              <a:gd name="T40" fmla="*/ 244 w 490"/>
              <a:gd name="T41" fmla="*/ 302 h 490"/>
              <a:gd name="T42" fmla="*/ 245 w 490"/>
              <a:gd name="T43" fmla="*/ 302 h 490"/>
              <a:gd name="T44" fmla="*/ 246 w 490"/>
              <a:gd name="T45" fmla="*/ 302 h 490"/>
              <a:gd name="T46" fmla="*/ 300 w 490"/>
              <a:gd name="T47" fmla="*/ 248 h 490"/>
              <a:gd name="T48" fmla="*/ 300 w 490"/>
              <a:gd name="T49" fmla="*/ 118 h 490"/>
              <a:gd name="T50" fmla="*/ 246 w 490"/>
              <a:gd name="T51" fmla="*/ 64 h 490"/>
              <a:gd name="T52" fmla="*/ 245 w 490"/>
              <a:gd name="T53" fmla="*/ 64 h 490"/>
              <a:gd name="T54" fmla="*/ 244 w 490"/>
              <a:gd name="T55" fmla="*/ 64 h 490"/>
              <a:gd name="T56" fmla="*/ 190 w 490"/>
              <a:gd name="T57" fmla="*/ 118 h 490"/>
              <a:gd name="T58" fmla="*/ 190 w 490"/>
              <a:gd name="T59" fmla="*/ 248 h 490"/>
              <a:gd name="T60" fmla="*/ 244 w 490"/>
              <a:gd name="T61" fmla="*/ 302 h 490"/>
              <a:gd name="T62" fmla="*/ 245 w 490"/>
              <a:gd name="T63" fmla="*/ 0 h 490"/>
              <a:gd name="T64" fmla="*/ 490 w 490"/>
              <a:gd name="T65" fmla="*/ 245 h 490"/>
              <a:gd name="T66" fmla="*/ 245 w 490"/>
              <a:gd name="T67" fmla="*/ 490 h 490"/>
              <a:gd name="T68" fmla="*/ 0 w 490"/>
              <a:gd name="T69" fmla="*/ 245 h 490"/>
              <a:gd name="T70" fmla="*/ 245 w 490"/>
              <a:gd name="T7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0" h="490">
                <a:moveTo>
                  <a:pt x="358" y="250"/>
                </a:moveTo>
                <a:lnTo>
                  <a:pt x="358" y="183"/>
                </a:lnTo>
                <a:cubicBezTo>
                  <a:pt x="358" y="165"/>
                  <a:pt x="328" y="164"/>
                  <a:pt x="328" y="183"/>
                </a:cubicBezTo>
                <a:lnTo>
                  <a:pt x="328" y="250"/>
                </a:lnTo>
                <a:cubicBezTo>
                  <a:pt x="328" y="294"/>
                  <a:pt x="292" y="330"/>
                  <a:pt x="247" y="330"/>
                </a:cubicBezTo>
                <a:cubicBezTo>
                  <a:pt x="247" y="330"/>
                  <a:pt x="246" y="330"/>
                  <a:pt x="246" y="330"/>
                </a:cubicBezTo>
                <a:lnTo>
                  <a:pt x="245" y="330"/>
                </a:lnTo>
                <a:lnTo>
                  <a:pt x="245" y="330"/>
                </a:lnTo>
                <a:cubicBezTo>
                  <a:pt x="244" y="330"/>
                  <a:pt x="244" y="330"/>
                  <a:pt x="243" y="330"/>
                </a:cubicBezTo>
                <a:cubicBezTo>
                  <a:pt x="198" y="330"/>
                  <a:pt x="162" y="294"/>
                  <a:pt x="162" y="250"/>
                </a:cubicBezTo>
                <a:lnTo>
                  <a:pt x="162" y="183"/>
                </a:lnTo>
                <a:cubicBezTo>
                  <a:pt x="162" y="165"/>
                  <a:pt x="132" y="164"/>
                  <a:pt x="132" y="183"/>
                </a:cubicBezTo>
                <a:cubicBezTo>
                  <a:pt x="132" y="192"/>
                  <a:pt x="132" y="250"/>
                  <a:pt x="132" y="250"/>
                </a:cubicBezTo>
                <a:cubicBezTo>
                  <a:pt x="132" y="306"/>
                  <a:pt x="173" y="352"/>
                  <a:pt x="227" y="359"/>
                </a:cubicBezTo>
                <a:lnTo>
                  <a:pt x="227" y="407"/>
                </a:lnTo>
                <a:lnTo>
                  <a:pt x="160" y="426"/>
                </a:lnTo>
                <a:lnTo>
                  <a:pt x="331" y="426"/>
                </a:lnTo>
                <a:lnTo>
                  <a:pt x="263" y="407"/>
                </a:lnTo>
                <a:lnTo>
                  <a:pt x="263" y="360"/>
                </a:lnTo>
                <a:cubicBezTo>
                  <a:pt x="317" y="352"/>
                  <a:pt x="358" y="306"/>
                  <a:pt x="358" y="250"/>
                </a:cubicBezTo>
                <a:close/>
                <a:moveTo>
                  <a:pt x="244" y="302"/>
                </a:moveTo>
                <a:cubicBezTo>
                  <a:pt x="244" y="302"/>
                  <a:pt x="245" y="302"/>
                  <a:pt x="245" y="302"/>
                </a:cubicBezTo>
                <a:cubicBezTo>
                  <a:pt x="245" y="302"/>
                  <a:pt x="246" y="302"/>
                  <a:pt x="246" y="302"/>
                </a:cubicBezTo>
                <a:cubicBezTo>
                  <a:pt x="276" y="302"/>
                  <a:pt x="300" y="278"/>
                  <a:pt x="300" y="248"/>
                </a:cubicBezTo>
                <a:lnTo>
                  <a:pt x="300" y="118"/>
                </a:lnTo>
                <a:cubicBezTo>
                  <a:pt x="300" y="88"/>
                  <a:pt x="276" y="64"/>
                  <a:pt x="246" y="64"/>
                </a:cubicBezTo>
                <a:cubicBezTo>
                  <a:pt x="246" y="64"/>
                  <a:pt x="245" y="64"/>
                  <a:pt x="245" y="64"/>
                </a:cubicBezTo>
                <a:cubicBezTo>
                  <a:pt x="245" y="64"/>
                  <a:pt x="244" y="64"/>
                  <a:pt x="244" y="64"/>
                </a:cubicBezTo>
                <a:cubicBezTo>
                  <a:pt x="214" y="64"/>
                  <a:pt x="190" y="88"/>
                  <a:pt x="190" y="118"/>
                </a:cubicBezTo>
                <a:lnTo>
                  <a:pt x="190" y="248"/>
                </a:lnTo>
                <a:cubicBezTo>
                  <a:pt x="190" y="278"/>
                  <a:pt x="214" y="302"/>
                  <a:pt x="244" y="302"/>
                </a:cubicBezTo>
                <a:close/>
                <a:moveTo>
                  <a:pt x="245" y="0"/>
                </a:moveTo>
                <a:cubicBezTo>
                  <a:pt x="381" y="0"/>
                  <a:pt x="490" y="110"/>
                  <a:pt x="490" y="245"/>
                </a:cubicBezTo>
                <a:cubicBezTo>
                  <a:pt x="490" y="381"/>
                  <a:pt x="381" y="490"/>
                  <a:pt x="245" y="490"/>
                </a:cubicBezTo>
                <a:cubicBezTo>
                  <a:pt x="110" y="490"/>
                  <a:pt x="0" y="381"/>
                  <a:pt x="0" y="245"/>
                </a:cubicBezTo>
                <a:cubicBezTo>
                  <a:pt x="0" y="110"/>
                  <a:pt x="110" y="0"/>
                  <a:pt x="245" y="0"/>
                </a:cubicBezTo>
                <a:close/>
              </a:path>
            </a:pathLst>
          </a:custGeom>
          <a:solidFill>
            <a:srgbClr val="194B85"/>
          </a:solidFill>
          <a:ln>
            <a:noFill/>
          </a:ln>
        </p:spPr>
        <p:txBody>
          <a:bodyPr vert="horz" wrap="square" lIns="91440" tIns="45720" rIns="91440" bIns="45720" numCol="1" anchor="t" anchorCtr="0" compatLnSpc="1"/>
          <a:lstStyle/>
          <a:p>
            <a:endParaRPr lang="zh-CN" altLang="en-US">
              <a:solidFill>
                <a:schemeClr val="accent1"/>
              </a:solidFill>
            </a:endParaRPr>
          </a:p>
        </p:txBody>
      </p:sp>
    </p:spTree>
    <p:extLst>
      <p:ext uri="{BB962C8B-B14F-4D97-AF65-F5344CB8AC3E}">
        <p14:creationId xmlns:p14="http://schemas.microsoft.com/office/powerpoint/2010/main" val="140807086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可持续发展的系统观</a:t>
            </a:r>
            <a:r>
              <a:rPr lang="en-US" altLang="zh-CN" dirty="0"/>
              <a:t>——</a:t>
            </a:r>
            <a:r>
              <a:rPr lang="zh-CN" altLang="en-US" dirty="0"/>
              <a:t>基本思想</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fld id="{EE5DA195-227C-46EF-A8A8-131AD85CB2AA}" type="slidenum">
              <a:rPr lang="zh-CN" altLang="en-US" smtClean="0"/>
              <a:pPr/>
              <a:t>10</a:t>
            </a:fld>
            <a:endParaRPr lang="zh-CN" altLang="en-US" dirty="0"/>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indent="-3429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不否定经济增长</a:t>
            </a:r>
            <a:endParaRPr lang="en-US" altLang="zh-CN" sz="2400" b="1" dirty="0">
              <a:latin typeface="微软雅黑" panose="020B0503020204020204" pitchFamily="34" charset="-122"/>
              <a:ea typeface="微软雅黑" panose="020B0503020204020204" pitchFamily="34" charset="-122"/>
            </a:endParaRPr>
          </a:p>
          <a:p>
            <a:pPr lvl="1" indent="-3600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尤其是发展中国家，发展尤为重要。力求减少损失、杜绝浪费。</a:t>
            </a:r>
          </a:p>
          <a:p>
            <a:pPr marL="342900" indent="-3429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以自然资源为基础，同环境承载能力相协调</a:t>
            </a:r>
            <a:endParaRPr lang="en-US" altLang="zh-CN" sz="2400" b="1" dirty="0">
              <a:latin typeface="微软雅黑" panose="020B0503020204020204" pitchFamily="34" charset="-122"/>
              <a:ea typeface="微软雅黑" panose="020B0503020204020204" pitchFamily="34" charset="-122"/>
            </a:endParaRPr>
          </a:p>
          <a:p>
            <a:pPr lvl="1" indent="-3600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经济</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技术</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政策：消耗低于再生</a:t>
            </a:r>
          </a:p>
          <a:p>
            <a:pPr marL="342900" indent="-3429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以提高生活质量为目标，</a:t>
            </a:r>
            <a:r>
              <a:rPr lang="zh-CN" altLang="en-US" sz="2400" b="1">
                <a:latin typeface="微软雅黑" panose="020B0503020204020204" pitchFamily="34" charset="-122"/>
                <a:ea typeface="微软雅黑" panose="020B0503020204020204" pitchFamily="34" charset="-122"/>
              </a:rPr>
              <a:t>同社会进步相</a:t>
            </a:r>
            <a:r>
              <a:rPr lang="zh-CN" altLang="en-US" sz="2400" b="1" dirty="0">
                <a:latin typeface="微软雅黑" panose="020B0503020204020204" pitchFamily="34" charset="-122"/>
                <a:ea typeface="微软雅黑" panose="020B0503020204020204" pitchFamily="34" charset="-122"/>
              </a:rPr>
              <a:t>适应</a:t>
            </a:r>
            <a:endParaRPr lang="en-US" altLang="zh-CN" sz="2400" b="1" dirty="0">
              <a:latin typeface="微软雅黑" panose="020B0503020204020204" pitchFamily="34" charset="-122"/>
              <a:ea typeface="微软雅黑" panose="020B0503020204020204" pitchFamily="34" charset="-122"/>
            </a:endParaRPr>
          </a:p>
          <a:p>
            <a:pPr lvl="1" indent="-3600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国务院总理李强：“绝大部分老百姓不会天天盯着看</a:t>
            </a:r>
            <a:r>
              <a:rPr lang="en-US" altLang="zh-CN" sz="2000" dirty="0">
                <a:latin typeface="微软雅黑" panose="020B0503020204020204" pitchFamily="34" charset="-122"/>
                <a:ea typeface="微软雅黑" panose="020B0503020204020204" pitchFamily="34" charset="-122"/>
              </a:rPr>
              <a:t>GDP”</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2023</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13</a:t>
            </a:r>
            <a:r>
              <a:rPr lang="zh-CN" altLang="en-US" sz="2000" dirty="0">
                <a:latin typeface="微软雅黑" panose="020B0503020204020204" pitchFamily="34" charset="-122"/>
                <a:ea typeface="微软雅黑" panose="020B0503020204020204" pitchFamily="34" charset="-122"/>
              </a:rPr>
              <a:t>日。</a:t>
            </a:r>
          </a:p>
          <a:p>
            <a:pPr marL="342900" indent="-3429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承认自然环境的价值</a:t>
            </a:r>
            <a:endParaRPr lang="en-US" altLang="zh-CN" sz="2400" b="1" dirty="0">
              <a:latin typeface="微软雅黑" panose="020B0503020204020204" pitchFamily="34" charset="-122"/>
              <a:ea typeface="微软雅黑" panose="020B0503020204020204" pitchFamily="34" charset="-122"/>
            </a:endParaRPr>
          </a:p>
          <a:p>
            <a:pPr lvl="1" indent="-3600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“绿色</a:t>
            </a:r>
            <a:r>
              <a:rPr lang="en-US" altLang="zh-CN" sz="2000" dirty="0">
                <a:latin typeface="微软雅黑" panose="020B0503020204020204" pitchFamily="34" charset="-122"/>
                <a:ea typeface="微软雅黑" panose="020B0503020204020204" pitchFamily="34" charset="-122"/>
              </a:rPr>
              <a:t>GDP”</a:t>
            </a:r>
            <a:r>
              <a:rPr lang="zh-CN" altLang="en-US" sz="2000" dirty="0">
                <a:latin typeface="微软雅黑" panose="020B0503020204020204" pitchFamily="34" charset="-122"/>
                <a:ea typeface="微软雅黑" panose="020B0503020204020204" pitchFamily="34" charset="-122"/>
              </a:rPr>
              <a:t>：资源获取成本；环境成本；后代成本。</a:t>
            </a:r>
          </a:p>
          <a:p>
            <a:pPr marL="342900" indent="-3429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培育新的经济增长点</a:t>
            </a:r>
            <a:endParaRPr lang="en-US" altLang="zh-CN" sz="2400" b="1" dirty="0">
              <a:latin typeface="微软雅黑" panose="020B0503020204020204" pitchFamily="34" charset="-122"/>
              <a:ea typeface="微软雅黑" panose="020B0503020204020204" pitchFamily="34" charset="-122"/>
            </a:endParaRPr>
          </a:p>
          <a:p>
            <a:pPr lvl="1" indent="-3600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“阵痛期”：产业转型必经之路</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9360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可持续发展的系统观</a:t>
            </a:r>
            <a:r>
              <a:rPr lang="en-US" altLang="zh-CN" dirty="0"/>
              <a:t>——</a:t>
            </a:r>
            <a:r>
              <a:rPr lang="zh-CN" altLang="en-US" dirty="0"/>
              <a:t>基本原则</a:t>
            </a:r>
          </a:p>
        </p:txBody>
      </p:sp>
      <p:sp>
        <p:nvSpPr>
          <p:cNvPr id="4" name="灯片编号占位符 3"/>
          <p:cNvSpPr>
            <a:spLocks noGrp="1"/>
          </p:cNvSpPr>
          <p:nvPr>
            <p:ph type="sldNum" sz="quarter" idx="12"/>
          </p:nvPr>
        </p:nvSpPr>
        <p:spPr/>
        <p:txBody>
          <a:bodyPr/>
          <a:lstStyle/>
          <a:p>
            <a:fld id="{EE5DA195-227C-46EF-A8A8-131AD85CB2AA}" type="slidenum">
              <a:rPr lang="zh-CN" altLang="en-US" smtClean="0"/>
              <a:pPr/>
              <a:t>11</a:t>
            </a:fld>
            <a:endParaRPr lang="zh-CN" altLang="en-US" dirty="0"/>
          </a:p>
        </p:txBody>
      </p:sp>
      <p:graphicFrame>
        <p:nvGraphicFramePr>
          <p:cNvPr id="5" name="Group 2">
            <a:extLst>
              <a:ext uri="{FF2B5EF4-FFF2-40B4-BE49-F238E27FC236}">
                <a16:creationId xmlns:a16="http://schemas.microsoft.com/office/drawing/2014/main" id="{873B5E83-9892-CF0E-AFD1-0CD831EDF8FD}"/>
              </a:ext>
            </a:extLst>
          </p:cNvPr>
          <p:cNvGraphicFramePr>
            <a:graphicFrameLocks/>
          </p:cNvGraphicFramePr>
          <p:nvPr/>
        </p:nvGraphicFramePr>
        <p:xfrm>
          <a:off x="320267" y="1233067"/>
          <a:ext cx="11538766" cy="4952648"/>
        </p:xfrm>
        <a:graphic>
          <a:graphicData uri="http://schemas.openxmlformats.org/drawingml/2006/table">
            <a:tbl>
              <a:tblPr/>
              <a:tblGrid>
                <a:gridCol w="2099420">
                  <a:extLst>
                    <a:ext uri="{9D8B030D-6E8A-4147-A177-3AD203B41FA5}">
                      <a16:colId xmlns:a16="http://schemas.microsoft.com/office/drawing/2014/main" val="20000"/>
                    </a:ext>
                  </a:extLst>
                </a:gridCol>
                <a:gridCol w="4468306">
                  <a:extLst>
                    <a:ext uri="{9D8B030D-6E8A-4147-A177-3AD203B41FA5}">
                      <a16:colId xmlns:a16="http://schemas.microsoft.com/office/drawing/2014/main" val="20001"/>
                    </a:ext>
                  </a:extLst>
                </a:gridCol>
                <a:gridCol w="4971040">
                  <a:extLst>
                    <a:ext uri="{9D8B030D-6E8A-4147-A177-3AD203B41FA5}">
                      <a16:colId xmlns:a16="http://schemas.microsoft.com/office/drawing/2014/main" val="20002"/>
                    </a:ext>
                  </a:extLst>
                </a:gridCol>
              </a:tblGrid>
              <a:tr h="513700">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lang="zh-CN" altLang="en-US" sz="2100" b="1" kern="1200" dirty="0">
                          <a:solidFill>
                            <a:schemeClr val="accent1">
                              <a:lumMod val="75000"/>
                            </a:schemeClr>
                          </a:solidFill>
                          <a:latin typeface="+mn-lt"/>
                          <a:ea typeface="仿宋_GB2312"/>
                        </a:rPr>
                        <a:t>原则</a:t>
                      </a:r>
                    </a:p>
                  </a:txBody>
                  <a:tcPr marL="90000" marR="90000" marT="46798" marB="46798" anchor="ctr" anchorCtr="1" horzOverflow="overflow">
                    <a:lnL w="12700" cap="flat" cmpd="sng" algn="ctr">
                      <a:solidFill>
                        <a:srgbClr val="194B85"/>
                      </a:solidFill>
                      <a:prstDash val="solid"/>
                      <a:round/>
                      <a:headEnd type="none" w="med" len="med"/>
                      <a:tailEnd type="none" w="med" len="med"/>
                    </a:lnL>
                    <a:lnR w="12700" cap="flat" cmpd="sng" algn="ctr">
                      <a:solidFill>
                        <a:srgbClr val="194B85"/>
                      </a:solidFill>
                      <a:prstDash val="solid"/>
                      <a:round/>
                      <a:headEnd type="none" w="med" len="med"/>
                      <a:tailEnd type="none" w="med" len="med"/>
                    </a:lnR>
                    <a:lnT w="12700" cap="flat" cmpd="sng" algn="ctr">
                      <a:solidFill>
                        <a:srgbClr val="194B85"/>
                      </a:solidFill>
                      <a:prstDash val="solid"/>
                      <a:round/>
                      <a:headEnd type="none" w="med" len="med"/>
                      <a:tailEnd type="none" w="med" len="med"/>
                    </a:lnT>
                    <a:lnB w="12700" cap="flat" cmpd="sng" algn="ctr">
                      <a:solidFill>
                        <a:srgbClr val="194B85"/>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lang="zh-CN" altLang="en-US" sz="2100" b="1" kern="1200" dirty="0">
                          <a:solidFill>
                            <a:schemeClr val="accent1">
                              <a:lumMod val="75000"/>
                            </a:schemeClr>
                          </a:solidFill>
                          <a:latin typeface="+mn-lt"/>
                          <a:ea typeface="仿宋_GB2312"/>
                        </a:rPr>
                        <a:t>内容</a:t>
                      </a:r>
                    </a:p>
                  </a:txBody>
                  <a:tcPr marL="90000" marR="90000" marT="46798" marB="46798" anchor="ctr" anchorCtr="1" horzOverflow="overflow">
                    <a:lnL w="12700" cap="flat" cmpd="sng" algn="ctr">
                      <a:solidFill>
                        <a:srgbClr val="194B85"/>
                      </a:solidFill>
                      <a:prstDash val="solid"/>
                      <a:round/>
                      <a:headEnd type="none" w="med" len="med"/>
                      <a:tailEnd type="none" w="med" len="med"/>
                    </a:lnL>
                    <a:lnR w="12700" cap="flat" cmpd="sng" algn="ctr">
                      <a:solidFill>
                        <a:srgbClr val="194B85"/>
                      </a:solidFill>
                      <a:prstDash val="solid"/>
                      <a:round/>
                      <a:headEnd type="none" w="med" len="med"/>
                      <a:tailEnd type="none" w="med" len="med"/>
                    </a:lnR>
                    <a:lnT w="12700" cap="flat" cmpd="sng" algn="ctr">
                      <a:solidFill>
                        <a:srgbClr val="194B85"/>
                      </a:solidFill>
                      <a:prstDash val="solid"/>
                      <a:round/>
                      <a:headEnd type="none" w="med" len="med"/>
                      <a:tailEnd type="none" w="med" len="med"/>
                    </a:lnT>
                    <a:lnB w="12700" cap="flat" cmpd="sng" algn="ctr">
                      <a:solidFill>
                        <a:srgbClr val="194B85"/>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lang="zh-CN" altLang="en-US" sz="2100" b="1" kern="1200" dirty="0">
                          <a:solidFill>
                            <a:schemeClr val="accent1">
                              <a:lumMod val="75000"/>
                            </a:schemeClr>
                          </a:solidFill>
                          <a:latin typeface="+mn-lt"/>
                          <a:ea typeface="仿宋_GB2312"/>
                        </a:rPr>
                        <a:t>要求</a:t>
                      </a:r>
                    </a:p>
                  </a:txBody>
                  <a:tcPr marL="90000" marR="90000" marT="46798" marB="46798" anchor="ctr" anchorCtr="1" horzOverflow="overflow">
                    <a:lnL w="12700" cap="flat" cmpd="sng" algn="ctr">
                      <a:solidFill>
                        <a:srgbClr val="194B85"/>
                      </a:solidFill>
                      <a:prstDash val="solid"/>
                      <a:round/>
                      <a:headEnd type="none" w="med" len="med"/>
                      <a:tailEnd type="none" w="med" len="med"/>
                    </a:lnL>
                    <a:lnR w="12700" cap="flat" cmpd="sng" algn="ctr">
                      <a:solidFill>
                        <a:srgbClr val="194B85"/>
                      </a:solidFill>
                      <a:prstDash val="solid"/>
                      <a:round/>
                      <a:headEnd type="none" w="med" len="med"/>
                      <a:tailEnd type="none" w="med" len="med"/>
                    </a:lnR>
                    <a:lnT w="12700" cap="flat" cmpd="sng" algn="ctr">
                      <a:solidFill>
                        <a:srgbClr val="194B85"/>
                      </a:solidFill>
                      <a:prstDash val="solid"/>
                      <a:round/>
                      <a:headEnd type="none" w="med" len="med"/>
                      <a:tailEnd type="none" w="med" len="med"/>
                    </a:lnT>
                    <a:lnB w="12700" cap="flat" cmpd="sng" algn="ctr">
                      <a:solidFill>
                        <a:srgbClr val="194B8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50607">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lang="zh-CN" altLang="en-US" sz="2100" b="1" kern="1200" dirty="0">
                          <a:solidFill>
                            <a:schemeClr val="accent1">
                              <a:lumMod val="75000"/>
                            </a:schemeClr>
                          </a:solidFill>
                          <a:latin typeface="+mn-lt"/>
                          <a:ea typeface="仿宋_GB2312"/>
                          <a:cs typeface="+mn-cs"/>
                        </a:rPr>
                        <a:t>公平性原则</a:t>
                      </a:r>
                    </a:p>
                  </a:txBody>
                  <a:tcPr marL="90000" marR="90000" marT="46798" marB="46798" anchor="ctr" anchorCtr="1" horzOverflow="overflow">
                    <a:lnL w="12700" cap="flat" cmpd="sng" algn="ctr">
                      <a:solidFill>
                        <a:srgbClr val="194B85"/>
                      </a:solidFill>
                      <a:prstDash val="solid"/>
                      <a:round/>
                      <a:headEnd type="none" w="med" len="med"/>
                      <a:tailEnd type="none" w="med" len="med"/>
                    </a:lnL>
                    <a:lnR w="12700" cap="flat" cmpd="sng" algn="ctr">
                      <a:solidFill>
                        <a:srgbClr val="194B85"/>
                      </a:solidFill>
                      <a:prstDash val="solid"/>
                      <a:round/>
                      <a:headEnd type="none" w="med" len="med"/>
                      <a:tailEnd type="none" w="med" len="med"/>
                    </a:lnR>
                    <a:lnT w="12700" cap="flat" cmpd="sng" algn="ctr">
                      <a:solidFill>
                        <a:srgbClr val="194B85"/>
                      </a:solidFill>
                      <a:prstDash val="solid"/>
                      <a:round/>
                      <a:headEnd type="none" w="med" len="med"/>
                      <a:tailEnd type="none" w="med" len="med"/>
                    </a:lnT>
                    <a:lnB w="12700" cap="flat" cmpd="sng" algn="ctr">
                      <a:solidFill>
                        <a:srgbClr val="194B85"/>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3200" b="1" i="0" u="none" strike="noStrike" cap="none" normalizeH="0" baseline="0" dirty="0">
                        <a:ln>
                          <a:noFill/>
                        </a:ln>
                        <a:solidFill>
                          <a:schemeClr val="accent1">
                            <a:lumMod val="75000"/>
                          </a:schemeClr>
                        </a:solidFill>
                        <a:effectLst>
                          <a:outerShdw blurRad="38100" dist="38100" dir="2700000" algn="tl">
                            <a:srgbClr val="C0C0C0"/>
                          </a:outerShdw>
                        </a:effectLst>
                        <a:latin typeface="Arial" pitchFamily="34" charset="0"/>
                        <a:ea typeface="宋体" pitchFamily="2" charset="-122"/>
                      </a:endParaRPr>
                    </a:p>
                  </a:txBody>
                  <a:tcPr marL="90000" marR="90000" marT="46798" marB="46798" anchor="ctr" anchorCtr="1" horzOverflow="overflow">
                    <a:lnL w="12700" cap="flat" cmpd="sng" algn="ctr">
                      <a:solidFill>
                        <a:srgbClr val="194B85"/>
                      </a:solidFill>
                      <a:prstDash val="solid"/>
                      <a:round/>
                      <a:headEnd type="none" w="med" len="med"/>
                      <a:tailEnd type="none" w="med" len="med"/>
                    </a:lnL>
                    <a:lnR w="12700" cap="flat" cmpd="sng" algn="ctr">
                      <a:solidFill>
                        <a:srgbClr val="194B85"/>
                      </a:solidFill>
                      <a:prstDash val="solid"/>
                      <a:round/>
                      <a:headEnd type="none" w="med" len="med"/>
                      <a:tailEnd type="none" w="med" len="med"/>
                    </a:lnR>
                    <a:lnT w="12700" cap="flat" cmpd="sng" algn="ctr">
                      <a:solidFill>
                        <a:srgbClr val="194B85"/>
                      </a:solidFill>
                      <a:prstDash val="solid"/>
                      <a:round/>
                      <a:headEnd type="none" w="med" len="med"/>
                      <a:tailEnd type="none" w="med" len="med"/>
                    </a:lnT>
                    <a:lnB w="12700" cap="flat" cmpd="sng" algn="ctr">
                      <a:solidFill>
                        <a:srgbClr val="194B85"/>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3200" b="1" i="0" u="none" strike="noStrike" cap="none" normalizeH="0" baseline="0" dirty="0">
                        <a:ln>
                          <a:noFill/>
                        </a:ln>
                        <a:solidFill>
                          <a:schemeClr val="accent1">
                            <a:lumMod val="75000"/>
                          </a:schemeClr>
                        </a:solidFill>
                        <a:effectLst>
                          <a:outerShdw blurRad="38100" dist="38100" dir="2700000" algn="tl">
                            <a:srgbClr val="C0C0C0"/>
                          </a:outerShdw>
                        </a:effectLst>
                        <a:latin typeface="Arial" pitchFamily="34" charset="0"/>
                        <a:ea typeface="宋体" pitchFamily="2" charset="-122"/>
                      </a:endParaRPr>
                    </a:p>
                  </a:txBody>
                  <a:tcPr marL="90000" marR="90000" marT="46798" marB="46798" anchor="ctr" anchorCtr="1" horzOverflow="overflow">
                    <a:lnL w="12700" cap="flat" cmpd="sng" algn="ctr">
                      <a:solidFill>
                        <a:srgbClr val="194B85"/>
                      </a:solidFill>
                      <a:prstDash val="solid"/>
                      <a:round/>
                      <a:headEnd type="none" w="med" len="med"/>
                      <a:tailEnd type="none" w="med" len="med"/>
                    </a:lnL>
                    <a:lnR w="12700" cap="flat" cmpd="sng" algn="ctr">
                      <a:solidFill>
                        <a:srgbClr val="194B85"/>
                      </a:solidFill>
                      <a:prstDash val="solid"/>
                      <a:round/>
                      <a:headEnd type="none" w="med" len="med"/>
                      <a:tailEnd type="none" w="med" len="med"/>
                    </a:lnR>
                    <a:lnT w="12700" cap="flat" cmpd="sng" algn="ctr">
                      <a:solidFill>
                        <a:srgbClr val="194B85"/>
                      </a:solidFill>
                      <a:prstDash val="solid"/>
                      <a:round/>
                      <a:headEnd type="none" w="med" len="med"/>
                      <a:tailEnd type="none" w="med" len="med"/>
                    </a:lnT>
                    <a:lnB w="12700" cap="flat" cmpd="sng" algn="ctr">
                      <a:solidFill>
                        <a:srgbClr val="194B8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14905">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lang="zh-CN" altLang="en-US" sz="2100" b="1" kern="1200" dirty="0">
                          <a:solidFill>
                            <a:schemeClr val="accent1">
                              <a:lumMod val="75000"/>
                            </a:schemeClr>
                          </a:solidFill>
                          <a:latin typeface="+mn-lt"/>
                          <a:ea typeface="仿宋_GB2312"/>
                          <a:cs typeface="+mn-cs"/>
                        </a:rPr>
                        <a:t>持续性原则</a:t>
                      </a:r>
                    </a:p>
                  </a:txBody>
                  <a:tcPr marL="90000" marR="90000" marT="46798" marB="46798" anchor="ctr" anchorCtr="1" horzOverflow="overflow">
                    <a:lnL w="12700" cap="flat" cmpd="sng" algn="ctr">
                      <a:solidFill>
                        <a:srgbClr val="194B85"/>
                      </a:solidFill>
                      <a:prstDash val="solid"/>
                      <a:round/>
                      <a:headEnd type="none" w="med" len="med"/>
                      <a:tailEnd type="none" w="med" len="med"/>
                    </a:lnL>
                    <a:lnR w="12700" cap="flat" cmpd="sng" algn="ctr">
                      <a:solidFill>
                        <a:srgbClr val="194B85"/>
                      </a:solidFill>
                      <a:prstDash val="solid"/>
                      <a:round/>
                      <a:headEnd type="none" w="med" len="med"/>
                      <a:tailEnd type="none" w="med" len="med"/>
                    </a:lnR>
                    <a:lnT w="12700" cap="flat" cmpd="sng" algn="ctr">
                      <a:solidFill>
                        <a:srgbClr val="194B85"/>
                      </a:solidFill>
                      <a:prstDash val="solid"/>
                      <a:round/>
                      <a:headEnd type="none" w="med" len="med"/>
                      <a:tailEnd type="none" w="med" len="med"/>
                    </a:lnT>
                    <a:lnB w="12700" cap="flat" cmpd="sng" algn="ctr">
                      <a:solidFill>
                        <a:srgbClr val="194B85"/>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3200" b="1" i="0" u="none" strike="noStrike" cap="none" normalizeH="0" baseline="0">
                        <a:ln>
                          <a:noFill/>
                        </a:ln>
                        <a:solidFill>
                          <a:schemeClr val="accent1">
                            <a:lumMod val="75000"/>
                          </a:schemeClr>
                        </a:solidFill>
                        <a:effectLst>
                          <a:outerShdw blurRad="38100" dist="38100" dir="2700000" algn="tl">
                            <a:srgbClr val="C0C0C0"/>
                          </a:outerShdw>
                        </a:effectLst>
                        <a:latin typeface="Arial" pitchFamily="34" charset="0"/>
                        <a:ea typeface="宋体" pitchFamily="2" charset="-122"/>
                      </a:endParaRPr>
                    </a:p>
                  </a:txBody>
                  <a:tcPr marL="90000" marR="90000" marT="46798" marB="46798" anchor="ctr" anchorCtr="1" horzOverflow="overflow">
                    <a:lnL w="12700" cap="flat" cmpd="sng" algn="ctr">
                      <a:solidFill>
                        <a:srgbClr val="194B85"/>
                      </a:solidFill>
                      <a:prstDash val="solid"/>
                      <a:round/>
                      <a:headEnd type="none" w="med" len="med"/>
                      <a:tailEnd type="none" w="med" len="med"/>
                    </a:lnL>
                    <a:lnR w="12700" cap="flat" cmpd="sng" algn="ctr">
                      <a:solidFill>
                        <a:srgbClr val="194B85"/>
                      </a:solidFill>
                      <a:prstDash val="solid"/>
                      <a:round/>
                      <a:headEnd type="none" w="med" len="med"/>
                      <a:tailEnd type="none" w="med" len="med"/>
                    </a:lnR>
                    <a:lnT w="12700" cap="flat" cmpd="sng" algn="ctr">
                      <a:solidFill>
                        <a:srgbClr val="194B85"/>
                      </a:solidFill>
                      <a:prstDash val="solid"/>
                      <a:round/>
                      <a:headEnd type="none" w="med" len="med"/>
                      <a:tailEnd type="none" w="med" len="med"/>
                    </a:lnT>
                    <a:lnB w="12700" cap="flat" cmpd="sng" algn="ctr">
                      <a:solidFill>
                        <a:srgbClr val="194B85"/>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3200" b="1" i="0" u="none" strike="noStrike" cap="none" normalizeH="0" baseline="0" dirty="0">
                        <a:ln>
                          <a:noFill/>
                        </a:ln>
                        <a:solidFill>
                          <a:schemeClr val="accent1">
                            <a:lumMod val="75000"/>
                          </a:schemeClr>
                        </a:solidFill>
                        <a:effectLst>
                          <a:outerShdw blurRad="38100" dist="38100" dir="2700000" algn="tl">
                            <a:srgbClr val="C0C0C0"/>
                          </a:outerShdw>
                        </a:effectLst>
                        <a:latin typeface="Arial" pitchFamily="34" charset="0"/>
                        <a:ea typeface="宋体" pitchFamily="2" charset="-122"/>
                      </a:endParaRPr>
                    </a:p>
                  </a:txBody>
                  <a:tcPr marL="90000" marR="90000" marT="46798" marB="46798" anchor="ctr" anchorCtr="1" horzOverflow="overflow">
                    <a:lnL w="12700" cap="flat" cmpd="sng" algn="ctr">
                      <a:solidFill>
                        <a:srgbClr val="194B85"/>
                      </a:solidFill>
                      <a:prstDash val="solid"/>
                      <a:round/>
                      <a:headEnd type="none" w="med" len="med"/>
                      <a:tailEnd type="none" w="med" len="med"/>
                    </a:lnL>
                    <a:lnR w="12700" cap="flat" cmpd="sng" algn="ctr">
                      <a:solidFill>
                        <a:srgbClr val="194B85"/>
                      </a:solidFill>
                      <a:prstDash val="solid"/>
                      <a:round/>
                      <a:headEnd type="none" w="med" len="med"/>
                      <a:tailEnd type="none" w="med" len="med"/>
                    </a:lnR>
                    <a:lnT w="12700" cap="flat" cmpd="sng" algn="ctr">
                      <a:solidFill>
                        <a:srgbClr val="194B85"/>
                      </a:solidFill>
                      <a:prstDash val="solid"/>
                      <a:round/>
                      <a:headEnd type="none" w="med" len="med"/>
                      <a:tailEnd type="none" w="med" len="med"/>
                    </a:lnT>
                    <a:lnB w="12700" cap="flat" cmpd="sng" algn="ctr">
                      <a:solidFill>
                        <a:srgbClr val="194B8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73436">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lang="zh-CN" altLang="en-US" sz="2100" b="1" kern="1200" dirty="0">
                          <a:solidFill>
                            <a:schemeClr val="accent1">
                              <a:lumMod val="75000"/>
                            </a:schemeClr>
                          </a:solidFill>
                          <a:latin typeface="+mn-lt"/>
                          <a:ea typeface="仿宋_GB2312"/>
                          <a:cs typeface="+mn-cs"/>
                        </a:rPr>
                        <a:t>共同性原则</a:t>
                      </a:r>
                    </a:p>
                  </a:txBody>
                  <a:tcPr marL="90000" marR="90000" marT="46798" marB="46798" anchor="ctr" anchorCtr="1" horzOverflow="overflow">
                    <a:lnL w="12700" cap="flat" cmpd="sng" algn="ctr">
                      <a:solidFill>
                        <a:srgbClr val="194B85"/>
                      </a:solidFill>
                      <a:prstDash val="solid"/>
                      <a:round/>
                      <a:headEnd type="none" w="med" len="med"/>
                      <a:tailEnd type="none" w="med" len="med"/>
                    </a:lnL>
                    <a:lnR w="12700" cap="flat" cmpd="sng" algn="ctr">
                      <a:solidFill>
                        <a:srgbClr val="194B85"/>
                      </a:solidFill>
                      <a:prstDash val="solid"/>
                      <a:round/>
                      <a:headEnd type="none" w="med" len="med"/>
                      <a:tailEnd type="none" w="med" len="med"/>
                    </a:lnR>
                    <a:lnT w="12700" cap="flat" cmpd="sng" algn="ctr">
                      <a:solidFill>
                        <a:srgbClr val="194B85"/>
                      </a:solidFill>
                      <a:prstDash val="solid"/>
                      <a:round/>
                      <a:headEnd type="none" w="med" len="med"/>
                      <a:tailEnd type="none" w="med" len="med"/>
                    </a:lnT>
                    <a:lnB w="12700" cap="flat" cmpd="sng" algn="ctr">
                      <a:solidFill>
                        <a:srgbClr val="194B85"/>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3200" b="1" i="0" u="none" strike="noStrike" cap="none" normalizeH="0" baseline="0" dirty="0">
                        <a:ln>
                          <a:noFill/>
                        </a:ln>
                        <a:solidFill>
                          <a:schemeClr val="accent1">
                            <a:lumMod val="75000"/>
                          </a:schemeClr>
                        </a:solidFill>
                        <a:effectLst>
                          <a:outerShdw blurRad="38100" dist="38100" dir="2700000" algn="tl">
                            <a:srgbClr val="C0C0C0"/>
                          </a:outerShdw>
                        </a:effectLst>
                        <a:latin typeface="Arial" pitchFamily="34" charset="0"/>
                        <a:ea typeface="宋体" pitchFamily="2" charset="-122"/>
                      </a:endParaRPr>
                    </a:p>
                  </a:txBody>
                  <a:tcPr marL="90000" marR="90000" marT="46798" marB="46798" anchor="ctr" anchorCtr="1" horzOverflow="overflow">
                    <a:lnL w="12700" cap="flat" cmpd="sng" algn="ctr">
                      <a:solidFill>
                        <a:srgbClr val="194B85"/>
                      </a:solidFill>
                      <a:prstDash val="solid"/>
                      <a:round/>
                      <a:headEnd type="none" w="med" len="med"/>
                      <a:tailEnd type="none" w="med" len="med"/>
                    </a:lnL>
                    <a:lnR w="12700" cap="flat" cmpd="sng" algn="ctr">
                      <a:solidFill>
                        <a:srgbClr val="194B85"/>
                      </a:solidFill>
                      <a:prstDash val="solid"/>
                      <a:round/>
                      <a:headEnd type="none" w="med" len="med"/>
                      <a:tailEnd type="none" w="med" len="med"/>
                    </a:lnR>
                    <a:lnT w="12700" cap="flat" cmpd="sng" algn="ctr">
                      <a:solidFill>
                        <a:srgbClr val="194B85"/>
                      </a:solidFill>
                      <a:prstDash val="solid"/>
                      <a:round/>
                      <a:headEnd type="none" w="med" len="med"/>
                      <a:tailEnd type="none" w="med" len="med"/>
                    </a:lnT>
                    <a:lnB w="12700" cap="flat" cmpd="sng" algn="ctr">
                      <a:solidFill>
                        <a:srgbClr val="194B85"/>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3200" b="1" i="0" u="none" strike="noStrike" cap="none" normalizeH="0" baseline="0" dirty="0">
                        <a:ln>
                          <a:noFill/>
                        </a:ln>
                        <a:solidFill>
                          <a:schemeClr val="accent1">
                            <a:lumMod val="75000"/>
                          </a:schemeClr>
                        </a:solidFill>
                        <a:effectLst>
                          <a:outerShdw blurRad="38100" dist="38100" dir="2700000" algn="tl">
                            <a:srgbClr val="C0C0C0"/>
                          </a:outerShdw>
                        </a:effectLst>
                        <a:latin typeface="Arial" pitchFamily="34" charset="0"/>
                        <a:ea typeface="宋体" pitchFamily="2" charset="-122"/>
                      </a:endParaRPr>
                    </a:p>
                  </a:txBody>
                  <a:tcPr marL="90000" marR="90000" marT="46798" marB="46798" anchor="ctr" anchorCtr="1" horzOverflow="overflow">
                    <a:lnL w="12700" cap="flat" cmpd="sng" algn="ctr">
                      <a:solidFill>
                        <a:srgbClr val="194B85"/>
                      </a:solidFill>
                      <a:prstDash val="solid"/>
                      <a:round/>
                      <a:headEnd type="none" w="med" len="med"/>
                      <a:tailEnd type="none" w="med" len="med"/>
                    </a:lnL>
                    <a:lnR w="12700" cap="flat" cmpd="sng" algn="ctr">
                      <a:solidFill>
                        <a:srgbClr val="194B85"/>
                      </a:solidFill>
                      <a:prstDash val="solid"/>
                      <a:round/>
                      <a:headEnd type="none" w="med" len="med"/>
                      <a:tailEnd type="none" w="med" len="med"/>
                    </a:lnR>
                    <a:lnT w="12700" cap="flat" cmpd="sng" algn="ctr">
                      <a:solidFill>
                        <a:srgbClr val="194B85"/>
                      </a:solidFill>
                      <a:prstDash val="solid"/>
                      <a:round/>
                      <a:headEnd type="none" w="med" len="med"/>
                      <a:tailEnd type="none" w="med" len="med"/>
                    </a:lnT>
                    <a:lnB w="12700" cap="flat" cmpd="sng" algn="ctr">
                      <a:solidFill>
                        <a:srgbClr val="194B8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 name="Text Box 24">
            <a:extLst>
              <a:ext uri="{FF2B5EF4-FFF2-40B4-BE49-F238E27FC236}">
                <a16:creationId xmlns:a16="http://schemas.microsoft.com/office/drawing/2014/main" id="{D5515056-510B-FF79-CDE0-71934D73F905}"/>
              </a:ext>
            </a:extLst>
          </p:cNvPr>
          <p:cNvSpPr txBox="1">
            <a:spLocks noChangeArrowheads="1"/>
          </p:cNvSpPr>
          <p:nvPr/>
        </p:nvSpPr>
        <p:spPr bwMode="auto">
          <a:xfrm>
            <a:off x="2529329" y="2140108"/>
            <a:ext cx="4190162" cy="876588"/>
          </a:xfrm>
          <a:prstGeom prst="rect">
            <a:avLst/>
          </a:prstGeom>
          <a:noFill/>
          <a:ln>
            <a:noFill/>
          </a:ln>
        </p:spPr>
        <p:txBody>
          <a:bodyPr wrap="square"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50000"/>
              </a:lnSpc>
              <a:spcBef>
                <a:spcPct val="50000"/>
              </a:spcBef>
              <a:spcAft>
                <a:spcPct val="0"/>
              </a:spcAft>
            </a:pPr>
            <a:r>
              <a:rPr kumimoji="1" lang="zh-CN" altLang="en-US" dirty="0">
                <a:solidFill>
                  <a:schemeClr val="accent1">
                    <a:lumMod val="75000"/>
                  </a:schemeClr>
                </a:solidFill>
                <a:latin typeface="微软雅黑" panose="020B0503020204020204" pitchFamily="34" charset="-122"/>
                <a:ea typeface="微软雅黑" panose="020B0503020204020204" pitchFamily="34" charset="-122"/>
                <a:cs typeface="仿宋_GB2312"/>
              </a:rPr>
              <a:t>同</a:t>
            </a:r>
            <a:r>
              <a:rPr kumimoji="1" lang="zh-CN" altLang="en-US" dirty="0">
                <a:solidFill>
                  <a:schemeClr val="accent1">
                    <a:lumMod val="75000"/>
                  </a:schemeClr>
                </a:solidFill>
                <a:latin typeface="微软雅黑" panose="020B0503020204020204" pitchFamily="34" charset="-122"/>
                <a:ea typeface="微软雅黑" panose="020B0503020204020204" pitchFamily="34" charset="-122"/>
                <a:cs typeface="仿宋_GB2312"/>
                <a:sym typeface="Calibri" panose="020F0502020204030204" pitchFamily="34" charset="0"/>
              </a:rPr>
              <a:t>代人之间、代际之间、人类与其他生物之间、不同国家和地区之间的公平</a:t>
            </a:r>
          </a:p>
        </p:txBody>
      </p:sp>
      <p:sp>
        <p:nvSpPr>
          <p:cNvPr id="7" name="Text Box 25">
            <a:extLst>
              <a:ext uri="{FF2B5EF4-FFF2-40B4-BE49-F238E27FC236}">
                <a16:creationId xmlns:a16="http://schemas.microsoft.com/office/drawing/2014/main" id="{E845F949-76B9-BD53-7F47-1D64F839A3F5}"/>
              </a:ext>
            </a:extLst>
          </p:cNvPr>
          <p:cNvSpPr txBox="1">
            <a:spLocks noChangeArrowheads="1"/>
          </p:cNvSpPr>
          <p:nvPr/>
        </p:nvSpPr>
        <p:spPr bwMode="auto">
          <a:xfrm>
            <a:off x="7092559" y="1726212"/>
            <a:ext cx="4445390" cy="1756508"/>
          </a:xfrm>
          <a:prstGeom prst="rect">
            <a:avLst/>
          </a:prstGeom>
          <a:noFill/>
          <a:ln>
            <a:noFill/>
          </a:ln>
        </p:spPr>
        <p:txBody>
          <a:bodyPr wrap="square" lIns="90000" tIns="46800" rIns="90000" bIns="46800">
            <a:spAutoFit/>
          </a:bodyPr>
          <a:lstStyle>
            <a:defPPr>
              <a:defRPr lang="zh-CN"/>
            </a:defPPr>
            <a:lvl1pPr algn="ctr" fontAlgn="base">
              <a:lnSpc>
                <a:spcPct val="150000"/>
              </a:lnSpc>
              <a:spcBef>
                <a:spcPct val="50000"/>
              </a:spcBef>
              <a:spcAft>
                <a:spcPct val="0"/>
              </a:spcAft>
              <a:defRPr kumimoji="1" b="1">
                <a:latin typeface="Arial" panose="020B0604020202020204" pitchFamily="34" charset="0"/>
                <a:ea typeface="仿宋_GB2312"/>
                <a:cs typeface="仿宋_GB231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l"/>
            <a:r>
              <a:rPr lang="zh-CN" altLang="en-US" b="0" dirty="0">
                <a:solidFill>
                  <a:schemeClr val="accent1">
                    <a:lumMod val="75000"/>
                  </a:schemeClr>
                </a:solidFill>
                <a:latin typeface="微软雅黑" panose="020B0503020204020204" pitchFamily="34" charset="-122"/>
                <a:ea typeface="微软雅黑" panose="020B0503020204020204" pitchFamily="34" charset="-122"/>
              </a:rPr>
              <a:t>人的发展不应危及其他物种的生存；各国有权根据需要开发本国资源，并确保不对其他国家的环境造成损害；人类需要和子孙后代共享资源和环境</a:t>
            </a:r>
          </a:p>
        </p:txBody>
      </p:sp>
      <p:sp>
        <p:nvSpPr>
          <p:cNvPr id="9" name="Text Box 26">
            <a:extLst>
              <a:ext uri="{FF2B5EF4-FFF2-40B4-BE49-F238E27FC236}">
                <a16:creationId xmlns:a16="http://schemas.microsoft.com/office/drawing/2014/main" id="{8F5EA2F1-719C-A699-FBB2-88B0BE55E225}"/>
              </a:ext>
            </a:extLst>
          </p:cNvPr>
          <p:cNvSpPr txBox="1">
            <a:spLocks noChangeArrowheads="1"/>
          </p:cNvSpPr>
          <p:nvPr/>
        </p:nvSpPr>
        <p:spPr bwMode="auto">
          <a:xfrm>
            <a:off x="2541385" y="3407654"/>
            <a:ext cx="4178106" cy="1341009"/>
          </a:xfrm>
          <a:prstGeom prst="rect">
            <a:avLst/>
          </a:prstGeom>
          <a:noFill/>
          <a:ln>
            <a:noFill/>
          </a:ln>
        </p:spPr>
        <p:txBody>
          <a:bodyPr wrap="square" lIns="90000" tIns="46800" rIns="90000" bIns="46800">
            <a:spAutoFit/>
          </a:bodyPr>
          <a:lstStyle>
            <a:defPPr>
              <a:defRPr lang="zh-CN"/>
            </a:defPPr>
            <a:lvl1pPr algn="ctr" fontAlgn="base">
              <a:lnSpc>
                <a:spcPct val="150000"/>
              </a:lnSpc>
              <a:spcBef>
                <a:spcPct val="50000"/>
              </a:spcBef>
              <a:spcAft>
                <a:spcPct val="0"/>
              </a:spcAft>
              <a:defRPr kumimoji="1" b="1">
                <a:latin typeface="Arial" panose="020B0604020202020204" pitchFamily="34" charset="0"/>
                <a:ea typeface="仿宋_GB2312"/>
                <a:cs typeface="仿宋_GB231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l"/>
            <a:r>
              <a:rPr lang="zh-CN" altLang="en-US" b="0" dirty="0">
                <a:solidFill>
                  <a:schemeClr val="accent1">
                    <a:lumMod val="75000"/>
                  </a:schemeClr>
                </a:solidFill>
                <a:latin typeface="微软雅黑" panose="020B0503020204020204" pitchFamily="34" charset="-122"/>
                <a:ea typeface="微软雅黑" panose="020B0503020204020204" pitchFamily="34" charset="-122"/>
              </a:rPr>
              <a:t>地球的承载力是有限的，人类的经济活动和社会发展必须保持在资源和环境的承载力之内</a:t>
            </a:r>
          </a:p>
        </p:txBody>
      </p:sp>
      <p:sp>
        <p:nvSpPr>
          <p:cNvPr id="10" name="Text Box 27">
            <a:extLst>
              <a:ext uri="{FF2B5EF4-FFF2-40B4-BE49-F238E27FC236}">
                <a16:creationId xmlns:a16="http://schemas.microsoft.com/office/drawing/2014/main" id="{D933F034-016E-6E25-EA1B-2479B6A98F62}"/>
              </a:ext>
            </a:extLst>
          </p:cNvPr>
          <p:cNvSpPr txBox="1">
            <a:spLocks noChangeArrowheads="1"/>
          </p:cNvSpPr>
          <p:nvPr/>
        </p:nvSpPr>
        <p:spPr bwMode="auto">
          <a:xfrm>
            <a:off x="7143791" y="3441605"/>
            <a:ext cx="4445390" cy="1341009"/>
          </a:xfrm>
          <a:prstGeom prst="rect">
            <a:avLst/>
          </a:prstGeom>
          <a:noFill/>
          <a:ln>
            <a:noFill/>
          </a:ln>
        </p:spPr>
        <p:txBody>
          <a:bodyPr wrap="square" lIns="90000" tIns="46800" rIns="90000" bIns="46800">
            <a:spAutoFit/>
          </a:bodyPr>
          <a:lstStyle>
            <a:defPPr>
              <a:defRPr lang="zh-CN"/>
            </a:defPPr>
            <a:lvl1pPr algn="ctr" fontAlgn="base">
              <a:lnSpc>
                <a:spcPct val="150000"/>
              </a:lnSpc>
              <a:spcBef>
                <a:spcPct val="50000"/>
              </a:spcBef>
              <a:spcAft>
                <a:spcPct val="0"/>
              </a:spcAft>
              <a:defRPr kumimoji="1" b="1">
                <a:latin typeface="Arial" panose="020B0604020202020204" pitchFamily="34" charset="0"/>
                <a:ea typeface="仿宋_GB2312"/>
                <a:cs typeface="仿宋_GB231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l"/>
            <a:r>
              <a:rPr lang="zh-CN" altLang="en-US" b="0" dirty="0">
                <a:solidFill>
                  <a:schemeClr val="accent1">
                    <a:lumMod val="75000"/>
                  </a:schemeClr>
                </a:solidFill>
                <a:latin typeface="微软雅黑" panose="020B0503020204020204" pitchFamily="34" charset="-122"/>
                <a:ea typeface="微软雅黑" panose="020B0503020204020204" pitchFamily="34" charset="-122"/>
              </a:rPr>
              <a:t>人类应做到合理开发和利用自然资源，保持适度的人口规模，处理好经济和保护环境的关系</a:t>
            </a:r>
          </a:p>
        </p:txBody>
      </p:sp>
      <p:sp>
        <p:nvSpPr>
          <p:cNvPr id="11" name="Text Box 28">
            <a:extLst>
              <a:ext uri="{FF2B5EF4-FFF2-40B4-BE49-F238E27FC236}">
                <a16:creationId xmlns:a16="http://schemas.microsoft.com/office/drawing/2014/main" id="{54A46C09-84D0-2B32-0A95-92D851AAC3AD}"/>
              </a:ext>
            </a:extLst>
          </p:cNvPr>
          <p:cNvSpPr txBox="1">
            <a:spLocks noChangeArrowheads="1"/>
          </p:cNvSpPr>
          <p:nvPr/>
        </p:nvSpPr>
        <p:spPr bwMode="auto">
          <a:xfrm>
            <a:off x="2541385" y="4791686"/>
            <a:ext cx="4178106" cy="1341009"/>
          </a:xfrm>
          <a:prstGeom prst="rect">
            <a:avLst/>
          </a:prstGeom>
          <a:noFill/>
          <a:ln>
            <a:noFill/>
          </a:ln>
        </p:spPr>
        <p:txBody>
          <a:bodyPr wrap="square" lIns="90000" tIns="46800" rIns="90000" bIns="46800">
            <a:spAutoFit/>
          </a:bodyPr>
          <a:lstStyle>
            <a:defPPr>
              <a:defRPr lang="zh-CN"/>
            </a:defPPr>
            <a:lvl1pPr algn="ctr" fontAlgn="base">
              <a:lnSpc>
                <a:spcPct val="150000"/>
              </a:lnSpc>
              <a:spcBef>
                <a:spcPct val="50000"/>
              </a:spcBef>
              <a:spcAft>
                <a:spcPct val="0"/>
              </a:spcAft>
              <a:defRPr kumimoji="1" b="1">
                <a:latin typeface="Arial" panose="020B0604020202020204" pitchFamily="34" charset="0"/>
                <a:ea typeface="仿宋_GB2312"/>
                <a:cs typeface="仿宋_GB231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l"/>
            <a:r>
              <a:rPr lang="zh-CN" altLang="en-US" b="0" dirty="0">
                <a:solidFill>
                  <a:schemeClr val="accent1">
                    <a:lumMod val="75000"/>
                  </a:schemeClr>
                </a:solidFill>
                <a:latin typeface="微软雅黑" panose="020B0503020204020204" pitchFamily="34" charset="-122"/>
                <a:ea typeface="微软雅黑" panose="020B0503020204020204" pitchFamily="34" charset="-122"/>
              </a:rPr>
              <a:t>各国共同参与经济发展和环境保护，地方决策和行动，应该有助于实现全球整体的协调</a:t>
            </a:r>
          </a:p>
        </p:txBody>
      </p:sp>
      <p:sp>
        <p:nvSpPr>
          <p:cNvPr id="12" name="Text Box 29">
            <a:extLst>
              <a:ext uri="{FF2B5EF4-FFF2-40B4-BE49-F238E27FC236}">
                <a16:creationId xmlns:a16="http://schemas.microsoft.com/office/drawing/2014/main" id="{4D561E23-6EED-555A-C150-019D502F159C}"/>
              </a:ext>
            </a:extLst>
          </p:cNvPr>
          <p:cNvSpPr txBox="1">
            <a:spLocks noChangeArrowheads="1"/>
          </p:cNvSpPr>
          <p:nvPr/>
        </p:nvSpPr>
        <p:spPr bwMode="auto">
          <a:xfrm>
            <a:off x="7155589" y="4795440"/>
            <a:ext cx="4445390" cy="1341009"/>
          </a:xfrm>
          <a:prstGeom prst="rect">
            <a:avLst/>
          </a:prstGeom>
          <a:noFill/>
          <a:ln>
            <a:noFill/>
          </a:ln>
        </p:spPr>
        <p:txBody>
          <a:bodyPr wrap="square" lIns="90000" tIns="46800" rIns="90000" bIns="46800">
            <a:spAutoFit/>
          </a:bodyPr>
          <a:lstStyle>
            <a:defPPr>
              <a:defRPr lang="zh-CN"/>
            </a:defPPr>
            <a:lvl1pPr algn="ctr" fontAlgn="base">
              <a:lnSpc>
                <a:spcPct val="150000"/>
              </a:lnSpc>
              <a:spcBef>
                <a:spcPct val="50000"/>
              </a:spcBef>
              <a:spcAft>
                <a:spcPct val="0"/>
              </a:spcAft>
              <a:defRPr kumimoji="1" b="1">
                <a:latin typeface="Arial" panose="020B0604020202020204" pitchFamily="34" charset="0"/>
                <a:ea typeface="仿宋_GB2312"/>
                <a:cs typeface="仿宋_GB231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l"/>
            <a:r>
              <a:rPr lang="zh-CN" altLang="en-US" b="0" dirty="0">
                <a:solidFill>
                  <a:schemeClr val="accent1">
                    <a:lumMod val="75000"/>
                  </a:schemeClr>
                </a:solidFill>
                <a:latin typeface="微软雅黑" panose="020B0503020204020204" pitchFamily="34" charset="-122"/>
                <a:ea typeface="微软雅黑" panose="020B0503020204020204" pitchFamily="34" charset="-122"/>
              </a:rPr>
              <a:t>解决全球性环境问题，必须进行国际合作；对于全球共有的资源，制定各国都可以接受的全球性目标和政策</a:t>
            </a:r>
          </a:p>
        </p:txBody>
      </p:sp>
    </p:spTree>
    <p:extLst>
      <p:ext uri="{BB962C8B-B14F-4D97-AF65-F5344CB8AC3E}">
        <p14:creationId xmlns:p14="http://schemas.microsoft.com/office/powerpoint/2010/main" val="3824164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可持续发展系统</a:t>
            </a:r>
            <a:r>
              <a:rPr lang="en-US" altLang="zh-CN" dirty="0"/>
              <a:t>——</a:t>
            </a:r>
            <a:r>
              <a:rPr lang="zh-CN" altLang="en-US" dirty="0"/>
              <a:t>框架</a:t>
            </a:r>
          </a:p>
        </p:txBody>
      </p:sp>
      <p:sp>
        <p:nvSpPr>
          <p:cNvPr id="4" name="灯片编号占位符 3"/>
          <p:cNvSpPr>
            <a:spLocks noGrp="1"/>
          </p:cNvSpPr>
          <p:nvPr>
            <p:ph type="sldNum" sz="quarter" idx="12"/>
          </p:nvPr>
        </p:nvSpPr>
        <p:spPr/>
        <p:txBody>
          <a:bodyPr/>
          <a:lstStyle/>
          <a:p>
            <a:fld id="{EE5DA195-227C-46EF-A8A8-131AD85CB2AA}" type="slidenum">
              <a:rPr lang="zh-CN" altLang="en-US" smtClean="0"/>
              <a:pPr/>
              <a:t>12</a:t>
            </a:fld>
            <a:endParaRPr lang="zh-CN" altLang="en-US" dirty="0"/>
          </a:p>
        </p:txBody>
      </p:sp>
      <p:sp>
        <p:nvSpPr>
          <p:cNvPr id="5" name="Text Box 8">
            <a:extLst>
              <a:ext uri="{FF2B5EF4-FFF2-40B4-BE49-F238E27FC236}">
                <a16:creationId xmlns:a16="http://schemas.microsoft.com/office/drawing/2014/main" id="{8FD784E8-1892-6E87-B9E9-53D937670CAD}"/>
              </a:ext>
            </a:extLst>
          </p:cNvPr>
          <p:cNvSpPr txBox="1">
            <a:spLocks noChangeArrowheads="1"/>
          </p:cNvSpPr>
          <p:nvPr/>
        </p:nvSpPr>
        <p:spPr bwMode="auto">
          <a:xfrm>
            <a:off x="1736961" y="1182167"/>
            <a:ext cx="8424863" cy="523220"/>
          </a:xfrm>
          <a:prstGeom prst="rect">
            <a:avLst/>
          </a:prstGeom>
          <a:noFill/>
          <a:ln>
            <a:noFill/>
          </a:ln>
          <a:effectLst/>
        </p:spPr>
        <p:txBody>
          <a:bodyPr>
            <a:spAutoFit/>
          </a:bodyPr>
          <a:lstStyle>
            <a:defPPr>
              <a:defRPr lang="zh-CN"/>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gn="ctr">
              <a:spcBef>
                <a:spcPct val="50000"/>
              </a:spcBef>
            </a:pPr>
            <a:r>
              <a:rPr kumimoji="1" lang="zh-CN" altLang="en-US" sz="2800" dirty="0">
                <a:solidFill>
                  <a:schemeClr val="accent1">
                    <a:lumMod val="75000"/>
                  </a:schemeClr>
                </a:solidFill>
                <a:latin typeface="微软雅黑" panose="020B0503020204020204" pitchFamily="34" charset="-122"/>
                <a:ea typeface="微软雅黑" panose="020B0503020204020204" pitchFamily="34" charset="-122"/>
              </a:rPr>
              <a:t>可持续发展要素：人口、资源、环境、经济、社会</a:t>
            </a:r>
          </a:p>
        </p:txBody>
      </p:sp>
      <p:grpSp>
        <p:nvGrpSpPr>
          <p:cNvPr id="6" name="Group 30">
            <a:extLst>
              <a:ext uri="{FF2B5EF4-FFF2-40B4-BE49-F238E27FC236}">
                <a16:creationId xmlns:a16="http://schemas.microsoft.com/office/drawing/2014/main" id="{A958C905-4A4B-DE01-C1E2-C13479D4F6FB}"/>
              </a:ext>
            </a:extLst>
          </p:cNvPr>
          <p:cNvGrpSpPr>
            <a:grpSpLocks/>
          </p:cNvGrpSpPr>
          <p:nvPr/>
        </p:nvGrpSpPr>
        <p:grpSpPr bwMode="auto">
          <a:xfrm>
            <a:off x="1936192" y="2140828"/>
            <a:ext cx="8037515" cy="3830638"/>
            <a:chOff x="492" y="1435"/>
            <a:chExt cx="5063" cy="2413"/>
          </a:xfrm>
        </p:grpSpPr>
        <p:sp>
          <p:nvSpPr>
            <p:cNvPr id="7" name="Text Box 9">
              <a:extLst>
                <a:ext uri="{FF2B5EF4-FFF2-40B4-BE49-F238E27FC236}">
                  <a16:creationId xmlns:a16="http://schemas.microsoft.com/office/drawing/2014/main" id="{B25E1BAD-280A-7E86-B087-FA40507B0F81}"/>
                </a:ext>
              </a:extLst>
            </p:cNvPr>
            <p:cNvSpPr txBox="1">
              <a:spLocks noChangeArrowheads="1"/>
            </p:cNvSpPr>
            <p:nvPr/>
          </p:nvSpPr>
          <p:spPr bwMode="auto">
            <a:xfrm>
              <a:off x="492" y="1435"/>
              <a:ext cx="454" cy="1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fontAlgn="base">
                <a:spcBef>
                  <a:spcPct val="50000"/>
                </a:spcBef>
                <a:spcAft>
                  <a:spcPct val="0"/>
                </a:spcAft>
                <a:defRPr kumimoji="1" sz="2800">
                  <a:latin typeface="Arial" panose="020B0604020202020204" pitchFamily="34" charset="0"/>
                  <a:ea typeface="仿宋_GB2312"/>
                </a:defRPr>
              </a:lvl1pPr>
              <a:lvl2pPr fontAlgn="base">
                <a:spcBef>
                  <a:spcPct val="0"/>
                </a:spcBef>
                <a:spcAft>
                  <a:spcPct val="0"/>
                </a:spcAft>
                <a:defRPr>
                  <a:latin typeface="Tahoma" panose="020B0604030504040204" pitchFamily="34" charset="0"/>
                  <a:ea typeface="宋体" panose="02010600030101010101" pitchFamily="2" charset="-122"/>
                </a:defRPr>
              </a:lvl2pPr>
              <a:lvl3pPr fontAlgn="base">
                <a:spcBef>
                  <a:spcPct val="0"/>
                </a:spcBef>
                <a:spcAft>
                  <a:spcPct val="0"/>
                </a:spcAft>
                <a:defRPr>
                  <a:latin typeface="Tahoma" panose="020B0604030504040204" pitchFamily="34" charset="0"/>
                  <a:ea typeface="宋体" panose="02010600030101010101" pitchFamily="2" charset="-122"/>
                </a:defRPr>
              </a:lvl3pPr>
              <a:lvl4pPr fontAlgn="base">
                <a:spcBef>
                  <a:spcPct val="0"/>
                </a:spcBef>
                <a:spcAft>
                  <a:spcPct val="0"/>
                </a:spcAft>
                <a:defRPr>
                  <a:latin typeface="Tahoma" panose="020B0604030504040204" pitchFamily="34" charset="0"/>
                  <a:ea typeface="宋体" panose="02010600030101010101" pitchFamily="2" charset="-122"/>
                </a:defRPr>
              </a:lvl4pPr>
              <a:lvl5pPr fontAlgn="base">
                <a:spcBef>
                  <a:spcPct val="0"/>
                </a:spcBef>
                <a:spcAft>
                  <a:spcPct val="0"/>
                </a:spcAft>
                <a:defRPr>
                  <a:latin typeface="Tahoma" panose="020B0604030504040204" pitchFamily="34" charset="0"/>
                  <a:ea typeface="宋体" panose="02010600030101010101" pitchFamily="2" charset="-122"/>
                </a:defRPr>
              </a:lvl5pPr>
              <a:lvl6pPr>
                <a:defRPr>
                  <a:latin typeface="Tahoma" panose="020B0604030504040204" pitchFamily="34" charset="0"/>
                  <a:ea typeface="宋体" panose="02010600030101010101" pitchFamily="2" charset="-122"/>
                </a:defRPr>
              </a:lvl6pPr>
              <a:lvl7pPr>
                <a:defRPr>
                  <a:latin typeface="Tahoma" panose="020B0604030504040204" pitchFamily="34" charset="0"/>
                  <a:ea typeface="宋体" panose="02010600030101010101" pitchFamily="2" charset="-122"/>
                </a:defRPr>
              </a:lvl7pPr>
              <a:lvl8pPr>
                <a:defRPr>
                  <a:latin typeface="Tahoma" panose="020B0604030504040204" pitchFamily="34" charset="0"/>
                  <a:ea typeface="宋体" panose="02010600030101010101" pitchFamily="2" charset="-122"/>
                </a:defRPr>
              </a:lvl8pPr>
              <a:lvl9pPr>
                <a:defRPr>
                  <a:latin typeface="Tahoma" panose="020B0604030504040204" pitchFamily="34" charset="0"/>
                  <a:ea typeface="宋体" panose="02010600030101010101" pitchFamily="2" charset="-122"/>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可持续发展系统</a:t>
              </a:r>
            </a:p>
          </p:txBody>
        </p:sp>
        <p:sp>
          <p:nvSpPr>
            <p:cNvPr id="8" name="AutoShape 10">
              <a:extLst>
                <a:ext uri="{FF2B5EF4-FFF2-40B4-BE49-F238E27FC236}">
                  <a16:creationId xmlns:a16="http://schemas.microsoft.com/office/drawing/2014/main" id="{6ABB6C16-9DD7-0705-9A89-2A8576612F4D}"/>
                </a:ext>
              </a:extLst>
            </p:cNvPr>
            <p:cNvSpPr>
              <a:spLocks/>
            </p:cNvSpPr>
            <p:nvPr/>
          </p:nvSpPr>
          <p:spPr bwMode="auto">
            <a:xfrm>
              <a:off x="900" y="1525"/>
              <a:ext cx="272" cy="1769"/>
            </a:xfrm>
            <a:prstGeom prst="leftBrace">
              <a:avLst>
                <a:gd name="adj1" fmla="val 54197"/>
                <a:gd name="adj2" fmla="val 50000"/>
              </a:avLst>
            </a:prstGeom>
            <a:noFill/>
            <a:ln w="28575">
              <a:solidFill>
                <a:srgbClr val="194B85"/>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endParaRPr lang="zh-CN" altLang="en-US">
                <a:solidFill>
                  <a:schemeClr val="accent1">
                    <a:lumMod val="75000"/>
                  </a:schemeClr>
                </a:solidFill>
                <a:latin typeface="微软雅黑" panose="020B0503020204020204" pitchFamily="34" charset="-122"/>
                <a:ea typeface="微软雅黑" panose="020B0503020204020204" pitchFamily="34" charset="-122"/>
              </a:endParaRPr>
            </a:p>
          </p:txBody>
        </p:sp>
        <p:sp>
          <p:nvSpPr>
            <p:cNvPr id="9" name="Text Box 11">
              <a:extLst>
                <a:ext uri="{FF2B5EF4-FFF2-40B4-BE49-F238E27FC236}">
                  <a16:creationId xmlns:a16="http://schemas.microsoft.com/office/drawing/2014/main" id="{7EE7A5CB-2734-3768-03A3-FE2DE182B33C}"/>
                </a:ext>
              </a:extLst>
            </p:cNvPr>
            <p:cNvSpPr txBox="1">
              <a:spLocks noChangeArrowheads="1"/>
            </p:cNvSpPr>
            <p:nvPr/>
          </p:nvSpPr>
          <p:spPr bwMode="auto">
            <a:xfrm>
              <a:off x="1088" y="1480"/>
              <a:ext cx="1361" cy="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gn="ctr">
                <a:spcBef>
                  <a:spcPct val="50000"/>
                </a:spcBef>
              </a:pPr>
              <a:r>
                <a:rPr kumimoji="1" lang="zh-CN" altLang="en-US" sz="2800" dirty="0">
                  <a:solidFill>
                    <a:schemeClr val="accent1">
                      <a:lumMod val="75000"/>
                    </a:schemeClr>
                  </a:solidFill>
                  <a:latin typeface="微软雅黑" panose="020B0503020204020204" pitchFamily="34" charset="-122"/>
                  <a:ea typeface="微软雅黑" panose="020B0503020204020204" pitchFamily="34" charset="-122"/>
                </a:rPr>
                <a:t>资源子系统</a:t>
              </a:r>
            </a:p>
            <a:p>
              <a:pPr algn="ctr">
                <a:spcBef>
                  <a:spcPct val="50000"/>
                </a:spcBef>
              </a:pPr>
              <a:r>
                <a:rPr kumimoji="1" lang="zh-CN" altLang="en-US" sz="2800" dirty="0">
                  <a:solidFill>
                    <a:schemeClr val="accent1">
                      <a:lumMod val="75000"/>
                    </a:schemeClr>
                  </a:solidFill>
                  <a:latin typeface="微软雅黑" panose="020B0503020204020204" pitchFamily="34" charset="-122"/>
                  <a:ea typeface="微软雅黑" panose="020B0503020204020204" pitchFamily="34" charset="-122"/>
                </a:rPr>
                <a:t>环境子系统</a:t>
              </a:r>
            </a:p>
          </p:txBody>
        </p:sp>
        <p:sp>
          <p:nvSpPr>
            <p:cNvPr id="10" name="AutoShape 12">
              <a:extLst>
                <a:ext uri="{FF2B5EF4-FFF2-40B4-BE49-F238E27FC236}">
                  <a16:creationId xmlns:a16="http://schemas.microsoft.com/office/drawing/2014/main" id="{95C6B48F-7D90-9A7C-C6DD-8898A99CD38A}"/>
                </a:ext>
              </a:extLst>
            </p:cNvPr>
            <p:cNvSpPr>
              <a:spLocks/>
            </p:cNvSpPr>
            <p:nvPr/>
          </p:nvSpPr>
          <p:spPr bwMode="auto">
            <a:xfrm>
              <a:off x="2494" y="1616"/>
              <a:ext cx="318" cy="499"/>
            </a:xfrm>
            <a:prstGeom prst="rightBrace">
              <a:avLst>
                <a:gd name="adj1" fmla="val 13077"/>
                <a:gd name="adj2" fmla="val 46491"/>
              </a:avLst>
            </a:prstGeom>
            <a:noFill/>
            <a:ln w="28575">
              <a:solidFill>
                <a:srgbClr val="194B85"/>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endParaRPr lang="zh-CN" altLang="en-US">
                <a:solidFill>
                  <a:schemeClr val="accent1">
                    <a:lumMod val="75000"/>
                  </a:schemeClr>
                </a:solidFill>
                <a:latin typeface="微软雅黑" panose="020B0503020204020204" pitchFamily="34" charset="-122"/>
                <a:ea typeface="微软雅黑" panose="020B0503020204020204" pitchFamily="34" charset="-122"/>
              </a:endParaRPr>
            </a:p>
          </p:txBody>
        </p:sp>
        <p:sp>
          <p:nvSpPr>
            <p:cNvPr id="11" name="Text Box 13">
              <a:extLst>
                <a:ext uri="{FF2B5EF4-FFF2-40B4-BE49-F238E27FC236}">
                  <a16:creationId xmlns:a16="http://schemas.microsoft.com/office/drawing/2014/main" id="{3E1963E3-87A4-1292-3059-3AA3C91DC8DA}"/>
                </a:ext>
              </a:extLst>
            </p:cNvPr>
            <p:cNvSpPr txBox="1">
              <a:spLocks noChangeArrowheads="1"/>
            </p:cNvSpPr>
            <p:nvPr/>
          </p:nvSpPr>
          <p:spPr bwMode="auto">
            <a:xfrm>
              <a:off x="2766" y="1661"/>
              <a:ext cx="13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fontAlgn="base">
                <a:spcBef>
                  <a:spcPct val="50000"/>
                </a:spcBef>
                <a:spcAft>
                  <a:spcPct val="0"/>
                </a:spcAft>
                <a:defRPr kumimoji="1" sz="2800">
                  <a:latin typeface="Arial" panose="020B0604020202020204" pitchFamily="34" charset="0"/>
                  <a:ea typeface="仿宋_GB2312"/>
                </a:defRPr>
              </a:lvl1pPr>
              <a:lvl2pPr fontAlgn="base">
                <a:spcBef>
                  <a:spcPct val="0"/>
                </a:spcBef>
                <a:spcAft>
                  <a:spcPct val="0"/>
                </a:spcAft>
                <a:defRPr>
                  <a:latin typeface="Tahoma" panose="020B0604030504040204" pitchFamily="34" charset="0"/>
                  <a:ea typeface="宋体" panose="02010600030101010101" pitchFamily="2" charset="-122"/>
                </a:defRPr>
              </a:lvl2pPr>
              <a:lvl3pPr fontAlgn="base">
                <a:spcBef>
                  <a:spcPct val="0"/>
                </a:spcBef>
                <a:spcAft>
                  <a:spcPct val="0"/>
                </a:spcAft>
                <a:defRPr>
                  <a:latin typeface="Tahoma" panose="020B0604030504040204" pitchFamily="34" charset="0"/>
                  <a:ea typeface="宋体" panose="02010600030101010101" pitchFamily="2" charset="-122"/>
                </a:defRPr>
              </a:lvl3pPr>
              <a:lvl4pPr fontAlgn="base">
                <a:spcBef>
                  <a:spcPct val="0"/>
                </a:spcBef>
                <a:spcAft>
                  <a:spcPct val="0"/>
                </a:spcAft>
                <a:defRPr>
                  <a:latin typeface="Tahoma" panose="020B0604030504040204" pitchFamily="34" charset="0"/>
                  <a:ea typeface="宋体" panose="02010600030101010101" pitchFamily="2" charset="-122"/>
                </a:defRPr>
              </a:lvl4pPr>
              <a:lvl5pPr fontAlgn="base">
                <a:spcBef>
                  <a:spcPct val="0"/>
                </a:spcBef>
                <a:spcAft>
                  <a:spcPct val="0"/>
                </a:spcAft>
                <a:defRPr>
                  <a:latin typeface="Tahoma" panose="020B0604030504040204" pitchFamily="34" charset="0"/>
                  <a:ea typeface="宋体" panose="02010600030101010101" pitchFamily="2" charset="-122"/>
                </a:defRPr>
              </a:lvl5pPr>
              <a:lvl6pPr>
                <a:defRPr>
                  <a:latin typeface="Tahoma" panose="020B0604030504040204" pitchFamily="34" charset="0"/>
                  <a:ea typeface="宋体" panose="02010600030101010101" pitchFamily="2" charset="-122"/>
                </a:defRPr>
              </a:lvl6pPr>
              <a:lvl7pPr>
                <a:defRPr>
                  <a:latin typeface="Tahoma" panose="020B0604030504040204" pitchFamily="34" charset="0"/>
                  <a:ea typeface="宋体" panose="02010600030101010101" pitchFamily="2" charset="-122"/>
                </a:defRPr>
              </a:lvl7pPr>
              <a:lvl8pPr>
                <a:defRPr>
                  <a:latin typeface="Tahoma" panose="020B0604030504040204" pitchFamily="34" charset="0"/>
                  <a:ea typeface="宋体" panose="02010600030101010101" pitchFamily="2" charset="-122"/>
                </a:defRPr>
              </a:lvl8pPr>
              <a:lvl9pPr>
                <a:defRPr>
                  <a:latin typeface="Tahoma" panose="020B0604030504040204" pitchFamily="34" charset="0"/>
                  <a:ea typeface="宋体" panose="02010600030101010101" pitchFamily="2" charset="-122"/>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生态子系统</a:t>
              </a:r>
            </a:p>
          </p:txBody>
        </p:sp>
        <p:sp>
          <p:nvSpPr>
            <p:cNvPr id="12" name="Text Box 15">
              <a:extLst>
                <a:ext uri="{FF2B5EF4-FFF2-40B4-BE49-F238E27FC236}">
                  <a16:creationId xmlns:a16="http://schemas.microsoft.com/office/drawing/2014/main" id="{16F6C2F7-682F-8462-9764-F6EADC34F593}"/>
                </a:ext>
              </a:extLst>
            </p:cNvPr>
            <p:cNvSpPr txBox="1">
              <a:spLocks noChangeArrowheads="1"/>
            </p:cNvSpPr>
            <p:nvPr/>
          </p:nvSpPr>
          <p:spPr bwMode="auto">
            <a:xfrm>
              <a:off x="1088" y="2296"/>
              <a:ext cx="13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fontAlgn="base">
                <a:spcBef>
                  <a:spcPct val="50000"/>
                </a:spcBef>
                <a:spcAft>
                  <a:spcPct val="0"/>
                </a:spcAft>
                <a:defRPr kumimoji="1" sz="2800">
                  <a:latin typeface="Arial" panose="020B0604020202020204" pitchFamily="34" charset="0"/>
                  <a:ea typeface="仿宋_GB2312"/>
                </a:defRPr>
              </a:lvl1pPr>
              <a:lvl2pPr fontAlgn="base">
                <a:spcBef>
                  <a:spcPct val="0"/>
                </a:spcBef>
                <a:spcAft>
                  <a:spcPct val="0"/>
                </a:spcAft>
                <a:defRPr>
                  <a:latin typeface="Tahoma" panose="020B0604030504040204" pitchFamily="34" charset="0"/>
                  <a:ea typeface="宋体" panose="02010600030101010101" pitchFamily="2" charset="-122"/>
                </a:defRPr>
              </a:lvl2pPr>
              <a:lvl3pPr fontAlgn="base">
                <a:spcBef>
                  <a:spcPct val="0"/>
                </a:spcBef>
                <a:spcAft>
                  <a:spcPct val="0"/>
                </a:spcAft>
                <a:defRPr>
                  <a:latin typeface="Tahoma" panose="020B0604030504040204" pitchFamily="34" charset="0"/>
                  <a:ea typeface="宋体" panose="02010600030101010101" pitchFamily="2" charset="-122"/>
                </a:defRPr>
              </a:lvl3pPr>
              <a:lvl4pPr fontAlgn="base">
                <a:spcBef>
                  <a:spcPct val="0"/>
                </a:spcBef>
                <a:spcAft>
                  <a:spcPct val="0"/>
                </a:spcAft>
                <a:defRPr>
                  <a:latin typeface="Tahoma" panose="020B0604030504040204" pitchFamily="34" charset="0"/>
                  <a:ea typeface="宋体" panose="02010600030101010101" pitchFamily="2" charset="-122"/>
                </a:defRPr>
              </a:lvl4pPr>
              <a:lvl5pPr fontAlgn="base">
                <a:spcBef>
                  <a:spcPct val="0"/>
                </a:spcBef>
                <a:spcAft>
                  <a:spcPct val="0"/>
                </a:spcAft>
                <a:defRPr>
                  <a:latin typeface="Tahoma" panose="020B0604030504040204" pitchFamily="34" charset="0"/>
                  <a:ea typeface="宋体" panose="02010600030101010101" pitchFamily="2" charset="-122"/>
                </a:defRPr>
              </a:lvl5pPr>
              <a:lvl6pPr>
                <a:defRPr>
                  <a:latin typeface="Tahoma" panose="020B0604030504040204" pitchFamily="34" charset="0"/>
                  <a:ea typeface="宋体" panose="02010600030101010101" pitchFamily="2" charset="-122"/>
                </a:defRPr>
              </a:lvl6pPr>
              <a:lvl7pPr>
                <a:defRPr>
                  <a:latin typeface="Tahoma" panose="020B0604030504040204" pitchFamily="34" charset="0"/>
                  <a:ea typeface="宋体" panose="02010600030101010101" pitchFamily="2" charset="-122"/>
                </a:defRPr>
              </a:lvl7pPr>
              <a:lvl8pPr>
                <a:defRPr>
                  <a:latin typeface="Tahoma" panose="020B0604030504040204" pitchFamily="34" charset="0"/>
                  <a:ea typeface="宋体" panose="02010600030101010101" pitchFamily="2" charset="-122"/>
                </a:defRPr>
              </a:lvl8pPr>
              <a:lvl9pPr>
                <a:defRPr>
                  <a:latin typeface="Tahoma" panose="020B0604030504040204" pitchFamily="34" charset="0"/>
                  <a:ea typeface="宋体" panose="02010600030101010101" pitchFamily="2" charset="-122"/>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人口子系统</a:t>
              </a:r>
            </a:p>
          </p:txBody>
        </p:sp>
        <p:sp>
          <p:nvSpPr>
            <p:cNvPr id="13" name="Text Box 18">
              <a:extLst>
                <a:ext uri="{FF2B5EF4-FFF2-40B4-BE49-F238E27FC236}">
                  <a16:creationId xmlns:a16="http://schemas.microsoft.com/office/drawing/2014/main" id="{78672F7D-99ED-BF1C-9D81-7203496462E0}"/>
                </a:ext>
              </a:extLst>
            </p:cNvPr>
            <p:cNvSpPr txBox="1">
              <a:spLocks noChangeArrowheads="1"/>
            </p:cNvSpPr>
            <p:nvPr/>
          </p:nvSpPr>
          <p:spPr bwMode="auto">
            <a:xfrm>
              <a:off x="2720" y="2478"/>
              <a:ext cx="1360" cy="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fontAlgn="base">
                <a:spcBef>
                  <a:spcPct val="50000"/>
                </a:spcBef>
                <a:spcAft>
                  <a:spcPct val="0"/>
                </a:spcAft>
                <a:defRPr kumimoji="1" sz="2800">
                  <a:latin typeface="Arial" panose="020B0604020202020204" pitchFamily="34" charset="0"/>
                  <a:ea typeface="仿宋_GB2312"/>
                </a:defRPr>
              </a:lvl1pPr>
              <a:lvl2pPr fontAlgn="base">
                <a:spcBef>
                  <a:spcPct val="0"/>
                </a:spcBef>
                <a:spcAft>
                  <a:spcPct val="0"/>
                </a:spcAft>
                <a:defRPr>
                  <a:latin typeface="Tahoma" panose="020B0604030504040204" pitchFamily="34" charset="0"/>
                  <a:ea typeface="宋体" panose="02010600030101010101" pitchFamily="2" charset="-122"/>
                </a:defRPr>
              </a:lvl2pPr>
              <a:lvl3pPr fontAlgn="base">
                <a:spcBef>
                  <a:spcPct val="0"/>
                </a:spcBef>
                <a:spcAft>
                  <a:spcPct val="0"/>
                </a:spcAft>
                <a:defRPr>
                  <a:latin typeface="Tahoma" panose="020B0604030504040204" pitchFamily="34" charset="0"/>
                  <a:ea typeface="宋体" panose="02010600030101010101" pitchFamily="2" charset="-122"/>
                </a:defRPr>
              </a:lvl3pPr>
              <a:lvl4pPr fontAlgn="base">
                <a:spcBef>
                  <a:spcPct val="0"/>
                </a:spcBef>
                <a:spcAft>
                  <a:spcPct val="0"/>
                </a:spcAft>
                <a:defRPr>
                  <a:latin typeface="Tahoma" panose="020B0604030504040204" pitchFamily="34" charset="0"/>
                  <a:ea typeface="宋体" panose="02010600030101010101" pitchFamily="2" charset="-122"/>
                </a:defRPr>
              </a:lvl4pPr>
              <a:lvl5pPr fontAlgn="base">
                <a:spcBef>
                  <a:spcPct val="0"/>
                </a:spcBef>
                <a:spcAft>
                  <a:spcPct val="0"/>
                </a:spcAft>
                <a:defRPr>
                  <a:latin typeface="Tahoma" panose="020B0604030504040204" pitchFamily="34" charset="0"/>
                  <a:ea typeface="宋体" panose="02010600030101010101" pitchFamily="2" charset="-122"/>
                </a:defRPr>
              </a:lvl5pPr>
              <a:lvl6pPr>
                <a:defRPr>
                  <a:latin typeface="Tahoma" panose="020B0604030504040204" pitchFamily="34" charset="0"/>
                  <a:ea typeface="宋体" panose="02010600030101010101" pitchFamily="2" charset="-122"/>
                </a:defRPr>
              </a:lvl6pPr>
              <a:lvl7pPr>
                <a:defRPr>
                  <a:latin typeface="Tahoma" panose="020B0604030504040204" pitchFamily="34" charset="0"/>
                  <a:ea typeface="宋体" panose="02010600030101010101" pitchFamily="2" charset="-122"/>
                </a:defRPr>
              </a:lvl7pPr>
              <a:lvl8pPr>
                <a:defRPr>
                  <a:latin typeface="Tahoma" panose="020B0604030504040204" pitchFamily="34" charset="0"/>
                  <a:ea typeface="宋体" panose="02010600030101010101" pitchFamily="2" charset="-122"/>
                </a:defRPr>
              </a:lvl8pPr>
              <a:lvl9pPr>
                <a:defRPr>
                  <a:latin typeface="Tahoma" panose="020B0604030504040204" pitchFamily="34" charset="0"/>
                  <a:ea typeface="宋体" panose="02010600030101010101" pitchFamily="2" charset="-122"/>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经济子系统</a:t>
              </a:r>
            </a:p>
            <a:p>
              <a:r>
                <a:rPr lang="zh-CN" altLang="en-US" dirty="0">
                  <a:solidFill>
                    <a:schemeClr val="accent1">
                      <a:lumMod val="75000"/>
                    </a:schemeClr>
                  </a:solidFill>
                  <a:latin typeface="微软雅黑" panose="020B0503020204020204" pitchFamily="34" charset="-122"/>
                  <a:ea typeface="微软雅黑" panose="020B0503020204020204" pitchFamily="34" charset="-122"/>
                </a:rPr>
                <a:t>社会子系统</a:t>
              </a:r>
            </a:p>
          </p:txBody>
        </p:sp>
        <p:sp>
          <p:nvSpPr>
            <p:cNvPr id="14" name="AutoShape 19">
              <a:extLst>
                <a:ext uri="{FF2B5EF4-FFF2-40B4-BE49-F238E27FC236}">
                  <a16:creationId xmlns:a16="http://schemas.microsoft.com/office/drawing/2014/main" id="{BBBB8472-2E8E-BD02-74EC-A7B2A288E917}"/>
                </a:ext>
              </a:extLst>
            </p:cNvPr>
            <p:cNvSpPr>
              <a:spLocks/>
            </p:cNvSpPr>
            <p:nvPr/>
          </p:nvSpPr>
          <p:spPr bwMode="auto">
            <a:xfrm>
              <a:off x="4036" y="2614"/>
              <a:ext cx="182" cy="499"/>
            </a:xfrm>
            <a:prstGeom prst="rightBrace">
              <a:avLst>
                <a:gd name="adj1" fmla="val 22848"/>
                <a:gd name="adj2" fmla="val 50000"/>
              </a:avLst>
            </a:prstGeom>
            <a:noFill/>
            <a:ln w="28575">
              <a:solidFill>
                <a:srgbClr val="194B85"/>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endParaRPr lang="zh-CN" altLang="en-US">
                <a:solidFill>
                  <a:schemeClr val="accent1">
                    <a:lumMod val="75000"/>
                  </a:schemeClr>
                </a:solidFill>
                <a:latin typeface="微软雅黑" panose="020B0503020204020204" pitchFamily="34" charset="-122"/>
                <a:ea typeface="微软雅黑" panose="020B0503020204020204" pitchFamily="34" charset="-122"/>
              </a:endParaRPr>
            </a:p>
          </p:txBody>
        </p:sp>
        <p:sp>
          <p:nvSpPr>
            <p:cNvPr id="15" name="Text Box 20">
              <a:extLst>
                <a:ext uri="{FF2B5EF4-FFF2-40B4-BE49-F238E27FC236}">
                  <a16:creationId xmlns:a16="http://schemas.microsoft.com/office/drawing/2014/main" id="{DAAA0F31-C1C7-61B1-8CAA-CB1A87517B17}"/>
                </a:ext>
              </a:extLst>
            </p:cNvPr>
            <p:cNvSpPr txBox="1">
              <a:spLocks noChangeArrowheads="1"/>
            </p:cNvSpPr>
            <p:nvPr/>
          </p:nvSpPr>
          <p:spPr bwMode="auto">
            <a:xfrm>
              <a:off x="4209" y="2699"/>
              <a:ext cx="13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fontAlgn="base">
                <a:spcBef>
                  <a:spcPct val="50000"/>
                </a:spcBef>
                <a:spcAft>
                  <a:spcPct val="0"/>
                </a:spcAft>
                <a:defRPr kumimoji="1" sz="2800">
                  <a:latin typeface="Arial" panose="020B0604020202020204" pitchFamily="34" charset="0"/>
                  <a:ea typeface="仿宋_GB2312"/>
                </a:defRPr>
              </a:lvl1pPr>
              <a:lvl2pPr fontAlgn="base">
                <a:spcBef>
                  <a:spcPct val="0"/>
                </a:spcBef>
                <a:spcAft>
                  <a:spcPct val="0"/>
                </a:spcAft>
                <a:defRPr>
                  <a:latin typeface="Tahoma" panose="020B0604030504040204" pitchFamily="34" charset="0"/>
                  <a:ea typeface="宋体" panose="02010600030101010101" pitchFamily="2" charset="-122"/>
                </a:defRPr>
              </a:lvl2pPr>
              <a:lvl3pPr fontAlgn="base">
                <a:spcBef>
                  <a:spcPct val="0"/>
                </a:spcBef>
                <a:spcAft>
                  <a:spcPct val="0"/>
                </a:spcAft>
                <a:defRPr>
                  <a:latin typeface="Tahoma" panose="020B0604030504040204" pitchFamily="34" charset="0"/>
                  <a:ea typeface="宋体" panose="02010600030101010101" pitchFamily="2" charset="-122"/>
                </a:defRPr>
              </a:lvl3pPr>
              <a:lvl4pPr fontAlgn="base">
                <a:spcBef>
                  <a:spcPct val="0"/>
                </a:spcBef>
                <a:spcAft>
                  <a:spcPct val="0"/>
                </a:spcAft>
                <a:defRPr>
                  <a:latin typeface="Tahoma" panose="020B0604030504040204" pitchFamily="34" charset="0"/>
                  <a:ea typeface="宋体" panose="02010600030101010101" pitchFamily="2" charset="-122"/>
                </a:defRPr>
              </a:lvl4pPr>
              <a:lvl5pPr fontAlgn="base">
                <a:spcBef>
                  <a:spcPct val="0"/>
                </a:spcBef>
                <a:spcAft>
                  <a:spcPct val="0"/>
                </a:spcAft>
                <a:defRPr>
                  <a:latin typeface="Tahoma" panose="020B0604030504040204" pitchFamily="34" charset="0"/>
                  <a:ea typeface="宋体" panose="02010600030101010101" pitchFamily="2" charset="-122"/>
                </a:defRPr>
              </a:lvl5pPr>
              <a:lvl6pPr>
                <a:defRPr>
                  <a:latin typeface="Tahoma" panose="020B0604030504040204" pitchFamily="34" charset="0"/>
                  <a:ea typeface="宋体" panose="02010600030101010101" pitchFamily="2" charset="-122"/>
                </a:defRPr>
              </a:lvl6pPr>
              <a:lvl7pPr>
                <a:defRPr>
                  <a:latin typeface="Tahoma" panose="020B0604030504040204" pitchFamily="34" charset="0"/>
                  <a:ea typeface="宋体" panose="02010600030101010101" pitchFamily="2" charset="-122"/>
                </a:defRPr>
              </a:lvl7pPr>
              <a:lvl8pPr>
                <a:defRPr>
                  <a:latin typeface="Tahoma" panose="020B0604030504040204" pitchFamily="34" charset="0"/>
                  <a:ea typeface="宋体" panose="02010600030101010101" pitchFamily="2" charset="-122"/>
                </a:defRPr>
              </a:lvl8pPr>
              <a:lvl9pPr>
                <a:defRPr>
                  <a:latin typeface="Tahoma" panose="020B0604030504040204" pitchFamily="34" charset="0"/>
                  <a:ea typeface="宋体" panose="02010600030101010101" pitchFamily="2" charset="-122"/>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人类子系统</a:t>
              </a:r>
            </a:p>
          </p:txBody>
        </p:sp>
        <p:sp>
          <p:nvSpPr>
            <p:cNvPr id="16" name="Text Box 21">
              <a:extLst>
                <a:ext uri="{FF2B5EF4-FFF2-40B4-BE49-F238E27FC236}">
                  <a16:creationId xmlns:a16="http://schemas.microsoft.com/office/drawing/2014/main" id="{0583D49C-5F7B-5877-23A8-F03CE969A207}"/>
                </a:ext>
              </a:extLst>
            </p:cNvPr>
            <p:cNvSpPr txBox="1">
              <a:spLocks noChangeArrowheads="1"/>
            </p:cNvSpPr>
            <p:nvPr/>
          </p:nvSpPr>
          <p:spPr bwMode="auto">
            <a:xfrm>
              <a:off x="1088" y="2740"/>
              <a:ext cx="1406" cy="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fontAlgn="base">
                <a:spcBef>
                  <a:spcPct val="50000"/>
                </a:spcBef>
                <a:spcAft>
                  <a:spcPct val="0"/>
                </a:spcAft>
                <a:defRPr kumimoji="1" sz="2800">
                  <a:latin typeface="Arial" panose="020B0604020202020204" pitchFamily="34" charset="0"/>
                  <a:ea typeface="仿宋_GB2312"/>
                </a:defRPr>
              </a:lvl1pPr>
              <a:lvl2pPr fontAlgn="base">
                <a:spcBef>
                  <a:spcPct val="0"/>
                </a:spcBef>
                <a:spcAft>
                  <a:spcPct val="0"/>
                </a:spcAft>
                <a:defRPr>
                  <a:latin typeface="Tahoma" panose="020B0604030504040204" pitchFamily="34" charset="0"/>
                  <a:ea typeface="宋体" panose="02010600030101010101" pitchFamily="2" charset="-122"/>
                </a:defRPr>
              </a:lvl2pPr>
              <a:lvl3pPr fontAlgn="base">
                <a:spcBef>
                  <a:spcPct val="0"/>
                </a:spcBef>
                <a:spcAft>
                  <a:spcPct val="0"/>
                </a:spcAft>
                <a:defRPr>
                  <a:latin typeface="Tahoma" panose="020B0604030504040204" pitchFamily="34" charset="0"/>
                  <a:ea typeface="宋体" panose="02010600030101010101" pitchFamily="2" charset="-122"/>
                </a:defRPr>
              </a:lvl3pPr>
              <a:lvl4pPr fontAlgn="base">
                <a:spcBef>
                  <a:spcPct val="0"/>
                </a:spcBef>
                <a:spcAft>
                  <a:spcPct val="0"/>
                </a:spcAft>
                <a:defRPr>
                  <a:latin typeface="Tahoma" panose="020B0604030504040204" pitchFamily="34" charset="0"/>
                  <a:ea typeface="宋体" panose="02010600030101010101" pitchFamily="2" charset="-122"/>
                </a:defRPr>
              </a:lvl4pPr>
              <a:lvl5pPr fontAlgn="base">
                <a:spcBef>
                  <a:spcPct val="0"/>
                </a:spcBef>
                <a:spcAft>
                  <a:spcPct val="0"/>
                </a:spcAft>
                <a:defRPr>
                  <a:latin typeface="Tahoma" panose="020B0604030504040204" pitchFamily="34" charset="0"/>
                  <a:ea typeface="宋体" panose="02010600030101010101" pitchFamily="2" charset="-122"/>
                </a:defRPr>
              </a:lvl5pPr>
              <a:lvl6pPr>
                <a:defRPr>
                  <a:latin typeface="Tahoma" panose="020B0604030504040204" pitchFamily="34" charset="0"/>
                  <a:ea typeface="宋体" panose="02010600030101010101" pitchFamily="2" charset="-122"/>
                </a:defRPr>
              </a:lvl6pPr>
              <a:lvl7pPr>
                <a:defRPr>
                  <a:latin typeface="Tahoma" panose="020B0604030504040204" pitchFamily="34" charset="0"/>
                  <a:ea typeface="宋体" panose="02010600030101010101" pitchFamily="2" charset="-122"/>
                </a:defRPr>
              </a:lvl7pPr>
              <a:lvl8pPr>
                <a:defRPr>
                  <a:latin typeface="Tahoma" panose="020B0604030504040204" pitchFamily="34" charset="0"/>
                  <a:ea typeface="宋体" panose="02010600030101010101" pitchFamily="2" charset="-122"/>
                </a:defRPr>
              </a:lvl8pPr>
              <a:lvl9pPr>
                <a:defRPr>
                  <a:latin typeface="Tahoma" panose="020B0604030504040204" pitchFamily="34" charset="0"/>
                  <a:ea typeface="宋体" panose="02010600030101010101" pitchFamily="2" charset="-122"/>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经济子系统</a:t>
              </a:r>
            </a:p>
            <a:p>
              <a:r>
                <a:rPr lang="zh-CN" altLang="en-US" dirty="0">
                  <a:solidFill>
                    <a:schemeClr val="accent1">
                      <a:lumMod val="75000"/>
                    </a:schemeClr>
                  </a:solidFill>
                  <a:latin typeface="微软雅黑" panose="020B0503020204020204" pitchFamily="34" charset="-122"/>
                  <a:ea typeface="微软雅黑" panose="020B0503020204020204" pitchFamily="34" charset="-122"/>
                </a:rPr>
                <a:t>社会子系统</a:t>
              </a:r>
            </a:p>
          </p:txBody>
        </p:sp>
        <p:sp>
          <p:nvSpPr>
            <p:cNvPr id="17" name="AutoShape 23">
              <a:extLst>
                <a:ext uri="{FF2B5EF4-FFF2-40B4-BE49-F238E27FC236}">
                  <a16:creationId xmlns:a16="http://schemas.microsoft.com/office/drawing/2014/main" id="{379D75A8-F6F3-470F-2FF6-701C06619824}"/>
                </a:ext>
              </a:extLst>
            </p:cNvPr>
            <p:cNvSpPr>
              <a:spLocks noChangeArrowheads="1"/>
            </p:cNvSpPr>
            <p:nvPr/>
          </p:nvSpPr>
          <p:spPr bwMode="auto">
            <a:xfrm>
              <a:off x="2540" y="2432"/>
              <a:ext cx="224" cy="862"/>
            </a:xfrm>
            <a:prstGeom prst="curvedLeftArrow">
              <a:avLst>
                <a:gd name="adj1" fmla="val 54385"/>
                <a:gd name="adj2" fmla="val 108770"/>
                <a:gd name="adj3" fmla="val 33333"/>
              </a:avLst>
            </a:prstGeom>
            <a:solidFill>
              <a:schemeClr val="accent1">
                <a:lumMod val="75000"/>
              </a:schemeClr>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endParaRPr lang="zh-CN" altLang="en-US"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8" name="AutoShape 24">
              <a:extLst>
                <a:ext uri="{FF2B5EF4-FFF2-40B4-BE49-F238E27FC236}">
                  <a16:creationId xmlns:a16="http://schemas.microsoft.com/office/drawing/2014/main" id="{AAC1BC90-E48F-6140-0DC3-3FA8587A9714}"/>
                </a:ext>
              </a:extLst>
            </p:cNvPr>
            <p:cNvSpPr>
              <a:spLocks/>
            </p:cNvSpPr>
            <p:nvPr/>
          </p:nvSpPr>
          <p:spPr bwMode="auto">
            <a:xfrm>
              <a:off x="2357" y="2886"/>
              <a:ext cx="137" cy="499"/>
            </a:xfrm>
            <a:prstGeom prst="rightBrace">
              <a:avLst>
                <a:gd name="adj1" fmla="val 30353"/>
                <a:gd name="adj2" fmla="val 46491"/>
              </a:avLst>
            </a:prstGeom>
            <a:noFill/>
            <a:ln w="28575">
              <a:solidFill>
                <a:srgbClr val="194B85"/>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endParaRPr lang="zh-CN" altLang="en-US">
                <a:solidFill>
                  <a:schemeClr val="accent1">
                    <a:lumMod val="75000"/>
                  </a:schemeClr>
                </a:solidFill>
                <a:latin typeface="微软雅黑" panose="020B0503020204020204" pitchFamily="34" charset="-122"/>
                <a:ea typeface="微软雅黑" panose="020B0503020204020204" pitchFamily="34" charset="-122"/>
              </a:endParaRPr>
            </a:p>
          </p:txBody>
        </p:sp>
        <p:sp>
          <p:nvSpPr>
            <p:cNvPr id="19" name="Text Box 25">
              <a:extLst>
                <a:ext uri="{FF2B5EF4-FFF2-40B4-BE49-F238E27FC236}">
                  <a16:creationId xmlns:a16="http://schemas.microsoft.com/office/drawing/2014/main" id="{DFBB3685-192D-6A19-1F0E-5ECDC5B7BB33}"/>
                </a:ext>
              </a:extLst>
            </p:cNvPr>
            <p:cNvSpPr txBox="1">
              <a:spLocks noChangeArrowheads="1"/>
            </p:cNvSpPr>
            <p:nvPr/>
          </p:nvSpPr>
          <p:spPr bwMode="auto">
            <a:xfrm>
              <a:off x="1087" y="3521"/>
              <a:ext cx="13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fontAlgn="base">
                <a:spcBef>
                  <a:spcPct val="50000"/>
                </a:spcBef>
                <a:spcAft>
                  <a:spcPct val="0"/>
                </a:spcAft>
                <a:defRPr kumimoji="1" sz="2800">
                  <a:latin typeface="Arial" panose="020B0604020202020204" pitchFamily="34" charset="0"/>
                  <a:ea typeface="仿宋_GB2312"/>
                </a:defRPr>
              </a:lvl1pPr>
              <a:lvl2pPr fontAlgn="base">
                <a:spcBef>
                  <a:spcPct val="0"/>
                </a:spcBef>
                <a:spcAft>
                  <a:spcPct val="0"/>
                </a:spcAft>
                <a:defRPr>
                  <a:latin typeface="Tahoma" panose="020B0604030504040204" pitchFamily="34" charset="0"/>
                  <a:ea typeface="宋体" panose="02010600030101010101" pitchFamily="2" charset="-122"/>
                </a:defRPr>
              </a:lvl2pPr>
              <a:lvl3pPr fontAlgn="base">
                <a:spcBef>
                  <a:spcPct val="0"/>
                </a:spcBef>
                <a:spcAft>
                  <a:spcPct val="0"/>
                </a:spcAft>
                <a:defRPr>
                  <a:latin typeface="Tahoma" panose="020B0604030504040204" pitchFamily="34" charset="0"/>
                  <a:ea typeface="宋体" panose="02010600030101010101" pitchFamily="2" charset="-122"/>
                </a:defRPr>
              </a:lvl3pPr>
              <a:lvl4pPr fontAlgn="base">
                <a:spcBef>
                  <a:spcPct val="0"/>
                </a:spcBef>
                <a:spcAft>
                  <a:spcPct val="0"/>
                </a:spcAft>
                <a:defRPr>
                  <a:latin typeface="Tahoma" panose="020B0604030504040204" pitchFamily="34" charset="0"/>
                  <a:ea typeface="宋体" panose="02010600030101010101" pitchFamily="2" charset="-122"/>
                </a:defRPr>
              </a:lvl4pPr>
              <a:lvl5pPr fontAlgn="base">
                <a:spcBef>
                  <a:spcPct val="0"/>
                </a:spcBef>
                <a:spcAft>
                  <a:spcPct val="0"/>
                </a:spcAft>
                <a:defRPr>
                  <a:latin typeface="Tahoma" panose="020B0604030504040204" pitchFamily="34" charset="0"/>
                  <a:ea typeface="宋体" panose="02010600030101010101" pitchFamily="2" charset="-122"/>
                </a:defRPr>
              </a:lvl5pPr>
              <a:lvl6pPr>
                <a:defRPr>
                  <a:latin typeface="Tahoma" panose="020B0604030504040204" pitchFamily="34" charset="0"/>
                  <a:ea typeface="宋体" panose="02010600030101010101" pitchFamily="2" charset="-122"/>
                </a:defRPr>
              </a:lvl6pPr>
              <a:lvl7pPr>
                <a:defRPr>
                  <a:latin typeface="Tahoma" panose="020B0604030504040204" pitchFamily="34" charset="0"/>
                  <a:ea typeface="宋体" panose="02010600030101010101" pitchFamily="2" charset="-122"/>
                </a:defRPr>
              </a:lvl7pPr>
              <a:lvl8pPr>
                <a:defRPr>
                  <a:latin typeface="Tahoma" panose="020B0604030504040204" pitchFamily="34" charset="0"/>
                  <a:ea typeface="宋体" panose="02010600030101010101" pitchFamily="2" charset="-122"/>
                </a:defRPr>
              </a:lvl8pPr>
              <a:lvl9pPr>
                <a:defRPr>
                  <a:latin typeface="Tahoma" panose="020B0604030504040204" pitchFamily="34" charset="0"/>
                  <a:ea typeface="宋体" panose="02010600030101010101" pitchFamily="2" charset="-122"/>
                </a:defRPr>
              </a:lvl9pPr>
            </a:lstStyle>
            <a:p>
              <a:r>
                <a:rPr lang="en-US" altLang="zh-CN" dirty="0">
                  <a:solidFill>
                    <a:schemeClr val="accent1">
                      <a:lumMod val="75000"/>
                    </a:schemeClr>
                  </a:solidFill>
                  <a:latin typeface="微软雅黑" panose="020B0503020204020204" pitchFamily="34" charset="-122"/>
                  <a:ea typeface="微软雅黑" panose="020B0503020204020204" pitchFamily="34" charset="-122"/>
                </a:rPr>
                <a:t>5</a:t>
              </a:r>
              <a:r>
                <a:rPr lang="zh-CN" altLang="en-US" dirty="0">
                  <a:solidFill>
                    <a:schemeClr val="accent1">
                      <a:lumMod val="75000"/>
                    </a:schemeClr>
                  </a:solidFill>
                  <a:latin typeface="微软雅黑" panose="020B0503020204020204" pitchFamily="34" charset="-122"/>
                  <a:ea typeface="微软雅黑" panose="020B0503020204020204" pitchFamily="34" charset="-122"/>
                </a:rPr>
                <a:t>个子系统</a:t>
              </a:r>
            </a:p>
          </p:txBody>
        </p:sp>
        <p:sp>
          <p:nvSpPr>
            <p:cNvPr id="20" name="Text Box 26">
              <a:extLst>
                <a:ext uri="{FF2B5EF4-FFF2-40B4-BE49-F238E27FC236}">
                  <a16:creationId xmlns:a16="http://schemas.microsoft.com/office/drawing/2014/main" id="{2F8F420A-B383-6C69-CB63-2D76337FA5C2}"/>
                </a:ext>
              </a:extLst>
            </p:cNvPr>
            <p:cNvSpPr txBox="1">
              <a:spLocks noChangeArrowheads="1"/>
            </p:cNvSpPr>
            <p:nvPr/>
          </p:nvSpPr>
          <p:spPr bwMode="auto">
            <a:xfrm>
              <a:off x="2698" y="3521"/>
              <a:ext cx="13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fontAlgn="base">
                <a:spcBef>
                  <a:spcPct val="50000"/>
                </a:spcBef>
                <a:spcAft>
                  <a:spcPct val="0"/>
                </a:spcAft>
                <a:defRPr kumimoji="1" sz="2800">
                  <a:latin typeface="Arial" panose="020B0604020202020204" pitchFamily="34" charset="0"/>
                  <a:ea typeface="仿宋_GB2312"/>
                </a:defRPr>
              </a:lvl1pPr>
              <a:lvl2pPr fontAlgn="base">
                <a:spcBef>
                  <a:spcPct val="0"/>
                </a:spcBef>
                <a:spcAft>
                  <a:spcPct val="0"/>
                </a:spcAft>
                <a:defRPr>
                  <a:latin typeface="Tahoma" panose="020B0604030504040204" pitchFamily="34" charset="0"/>
                  <a:ea typeface="宋体" panose="02010600030101010101" pitchFamily="2" charset="-122"/>
                </a:defRPr>
              </a:lvl2pPr>
              <a:lvl3pPr fontAlgn="base">
                <a:spcBef>
                  <a:spcPct val="0"/>
                </a:spcBef>
                <a:spcAft>
                  <a:spcPct val="0"/>
                </a:spcAft>
                <a:defRPr>
                  <a:latin typeface="Tahoma" panose="020B0604030504040204" pitchFamily="34" charset="0"/>
                  <a:ea typeface="宋体" panose="02010600030101010101" pitchFamily="2" charset="-122"/>
                </a:defRPr>
              </a:lvl3pPr>
              <a:lvl4pPr fontAlgn="base">
                <a:spcBef>
                  <a:spcPct val="0"/>
                </a:spcBef>
                <a:spcAft>
                  <a:spcPct val="0"/>
                </a:spcAft>
                <a:defRPr>
                  <a:latin typeface="Tahoma" panose="020B0604030504040204" pitchFamily="34" charset="0"/>
                  <a:ea typeface="宋体" panose="02010600030101010101" pitchFamily="2" charset="-122"/>
                </a:defRPr>
              </a:lvl4pPr>
              <a:lvl5pPr fontAlgn="base">
                <a:spcBef>
                  <a:spcPct val="0"/>
                </a:spcBef>
                <a:spcAft>
                  <a:spcPct val="0"/>
                </a:spcAft>
                <a:defRPr>
                  <a:latin typeface="Tahoma" panose="020B0604030504040204" pitchFamily="34" charset="0"/>
                  <a:ea typeface="宋体" panose="02010600030101010101" pitchFamily="2" charset="-122"/>
                </a:defRPr>
              </a:lvl5pPr>
              <a:lvl6pPr>
                <a:defRPr>
                  <a:latin typeface="Tahoma" panose="020B0604030504040204" pitchFamily="34" charset="0"/>
                  <a:ea typeface="宋体" panose="02010600030101010101" pitchFamily="2" charset="-122"/>
                </a:defRPr>
              </a:lvl6pPr>
              <a:lvl7pPr>
                <a:defRPr>
                  <a:latin typeface="Tahoma" panose="020B0604030504040204" pitchFamily="34" charset="0"/>
                  <a:ea typeface="宋体" panose="02010600030101010101" pitchFamily="2" charset="-122"/>
                </a:defRPr>
              </a:lvl7pPr>
              <a:lvl8pPr>
                <a:defRPr>
                  <a:latin typeface="Tahoma" panose="020B0604030504040204" pitchFamily="34" charset="0"/>
                  <a:ea typeface="宋体" panose="02010600030101010101" pitchFamily="2" charset="-122"/>
                </a:defRPr>
              </a:lvl8pPr>
              <a:lvl9pPr>
                <a:defRPr>
                  <a:latin typeface="Tahoma" panose="020B0604030504040204" pitchFamily="34" charset="0"/>
                  <a:ea typeface="宋体" panose="02010600030101010101" pitchFamily="2" charset="-122"/>
                </a:defRPr>
              </a:lvl9pPr>
            </a:lstStyle>
            <a:p>
              <a:r>
                <a:rPr lang="en-US" altLang="zh-CN" dirty="0">
                  <a:solidFill>
                    <a:schemeClr val="accent1">
                      <a:lumMod val="75000"/>
                    </a:schemeClr>
                  </a:solidFill>
                  <a:latin typeface="微软雅黑" panose="020B0503020204020204" pitchFamily="34" charset="-122"/>
                  <a:ea typeface="微软雅黑" panose="020B0503020204020204" pitchFamily="34" charset="-122"/>
                </a:rPr>
                <a:t>3</a:t>
              </a:r>
              <a:r>
                <a:rPr lang="zh-CN" altLang="en-US" dirty="0">
                  <a:solidFill>
                    <a:schemeClr val="accent1">
                      <a:lumMod val="75000"/>
                    </a:schemeClr>
                  </a:solidFill>
                  <a:latin typeface="微软雅黑" panose="020B0503020204020204" pitchFamily="34" charset="-122"/>
                  <a:ea typeface="微软雅黑" panose="020B0503020204020204" pitchFamily="34" charset="-122"/>
                </a:rPr>
                <a:t>个子系统</a:t>
              </a:r>
            </a:p>
          </p:txBody>
        </p:sp>
        <p:sp>
          <p:nvSpPr>
            <p:cNvPr id="21" name="Text Box 27">
              <a:extLst>
                <a:ext uri="{FF2B5EF4-FFF2-40B4-BE49-F238E27FC236}">
                  <a16:creationId xmlns:a16="http://schemas.microsoft.com/office/drawing/2014/main" id="{705F0E42-C34D-F102-8ECD-FEC6B7B72D64}"/>
                </a:ext>
              </a:extLst>
            </p:cNvPr>
            <p:cNvSpPr txBox="1">
              <a:spLocks noChangeArrowheads="1"/>
            </p:cNvSpPr>
            <p:nvPr/>
          </p:nvSpPr>
          <p:spPr bwMode="auto">
            <a:xfrm>
              <a:off x="4217" y="3512"/>
              <a:ext cx="13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fontAlgn="base">
                <a:spcBef>
                  <a:spcPct val="50000"/>
                </a:spcBef>
                <a:spcAft>
                  <a:spcPct val="0"/>
                </a:spcAft>
                <a:defRPr kumimoji="1" sz="2800">
                  <a:latin typeface="Arial" panose="020B0604020202020204" pitchFamily="34" charset="0"/>
                  <a:ea typeface="仿宋_GB2312"/>
                </a:defRPr>
              </a:lvl1pPr>
              <a:lvl2pPr fontAlgn="base">
                <a:spcBef>
                  <a:spcPct val="0"/>
                </a:spcBef>
                <a:spcAft>
                  <a:spcPct val="0"/>
                </a:spcAft>
                <a:defRPr>
                  <a:latin typeface="Tahoma" panose="020B0604030504040204" pitchFamily="34" charset="0"/>
                  <a:ea typeface="宋体" panose="02010600030101010101" pitchFamily="2" charset="-122"/>
                </a:defRPr>
              </a:lvl2pPr>
              <a:lvl3pPr fontAlgn="base">
                <a:spcBef>
                  <a:spcPct val="0"/>
                </a:spcBef>
                <a:spcAft>
                  <a:spcPct val="0"/>
                </a:spcAft>
                <a:defRPr>
                  <a:latin typeface="Tahoma" panose="020B0604030504040204" pitchFamily="34" charset="0"/>
                  <a:ea typeface="宋体" panose="02010600030101010101" pitchFamily="2" charset="-122"/>
                </a:defRPr>
              </a:lvl3pPr>
              <a:lvl4pPr fontAlgn="base">
                <a:spcBef>
                  <a:spcPct val="0"/>
                </a:spcBef>
                <a:spcAft>
                  <a:spcPct val="0"/>
                </a:spcAft>
                <a:defRPr>
                  <a:latin typeface="Tahoma" panose="020B0604030504040204" pitchFamily="34" charset="0"/>
                  <a:ea typeface="宋体" panose="02010600030101010101" pitchFamily="2" charset="-122"/>
                </a:defRPr>
              </a:lvl4pPr>
              <a:lvl5pPr fontAlgn="base">
                <a:spcBef>
                  <a:spcPct val="0"/>
                </a:spcBef>
                <a:spcAft>
                  <a:spcPct val="0"/>
                </a:spcAft>
                <a:defRPr>
                  <a:latin typeface="Tahoma" panose="020B0604030504040204" pitchFamily="34" charset="0"/>
                  <a:ea typeface="宋体" panose="02010600030101010101" pitchFamily="2" charset="-122"/>
                </a:defRPr>
              </a:lvl5pPr>
              <a:lvl6pPr>
                <a:defRPr>
                  <a:latin typeface="Tahoma" panose="020B0604030504040204" pitchFamily="34" charset="0"/>
                  <a:ea typeface="宋体" panose="02010600030101010101" pitchFamily="2" charset="-122"/>
                </a:defRPr>
              </a:lvl6pPr>
              <a:lvl7pPr>
                <a:defRPr>
                  <a:latin typeface="Tahoma" panose="020B0604030504040204" pitchFamily="34" charset="0"/>
                  <a:ea typeface="宋体" panose="02010600030101010101" pitchFamily="2" charset="-122"/>
                </a:defRPr>
              </a:lvl7pPr>
              <a:lvl8pPr>
                <a:defRPr>
                  <a:latin typeface="Tahoma" panose="020B0604030504040204" pitchFamily="34" charset="0"/>
                  <a:ea typeface="宋体" panose="02010600030101010101" pitchFamily="2" charset="-122"/>
                </a:defRPr>
              </a:lvl8pPr>
              <a:lvl9pPr>
                <a:defRPr>
                  <a:latin typeface="Tahoma" panose="020B0604030504040204" pitchFamily="34" charset="0"/>
                  <a:ea typeface="宋体" panose="02010600030101010101" pitchFamily="2" charset="-122"/>
                </a:defRPr>
              </a:lvl9pPr>
            </a:lstStyle>
            <a:p>
              <a:r>
                <a:rPr lang="en-US" altLang="zh-CN" dirty="0">
                  <a:solidFill>
                    <a:schemeClr val="accent1">
                      <a:lumMod val="75000"/>
                    </a:schemeClr>
                  </a:solidFill>
                  <a:latin typeface="微软雅黑" panose="020B0503020204020204" pitchFamily="34" charset="-122"/>
                  <a:ea typeface="微软雅黑" panose="020B0503020204020204" pitchFamily="34" charset="-122"/>
                </a:rPr>
                <a:t>2</a:t>
              </a:r>
              <a:r>
                <a:rPr lang="zh-CN" altLang="en-US" dirty="0">
                  <a:solidFill>
                    <a:schemeClr val="accent1">
                      <a:lumMod val="75000"/>
                    </a:schemeClr>
                  </a:solidFill>
                  <a:latin typeface="微软雅黑" panose="020B0503020204020204" pitchFamily="34" charset="-122"/>
                  <a:ea typeface="微软雅黑" panose="020B0503020204020204" pitchFamily="34" charset="-122"/>
                </a:rPr>
                <a:t>个子系统</a:t>
              </a:r>
            </a:p>
          </p:txBody>
        </p:sp>
        <p:sp>
          <p:nvSpPr>
            <p:cNvPr id="22" name="AutoShape 28">
              <a:extLst>
                <a:ext uri="{FF2B5EF4-FFF2-40B4-BE49-F238E27FC236}">
                  <a16:creationId xmlns:a16="http://schemas.microsoft.com/office/drawing/2014/main" id="{9AB9693D-AD20-0105-1902-445AB678D729}"/>
                </a:ext>
              </a:extLst>
            </p:cNvPr>
            <p:cNvSpPr>
              <a:spLocks noChangeArrowheads="1"/>
            </p:cNvSpPr>
            <p:nvPr/>
          </p:nvSpPr>
          <p:spPr bwMode="auto">
            <a:xfrm>
              <a:off x="2380" y="3640"/>
              <a:ext cx="454" cy="90"/>
            </a:xfrm>
            <a:prstGeom prst="rightArrow">
              <a:avLst>
                <a:gd name="adj1" fmla="val 50000"/>
                <a:gd name="adj2" fmla="val 126111"/>
              </a:avLst>
            </a:prstGeom>
            <a:solidFill>
              <a:schemeClr val="accent1">
                <a:lumMod val="75000"/>
              </a:schemeClr>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chemeClr val="accent1">
                    <a:lumMod val="75000"/>
                  </a:schemeClr>
                </a:solidFill>
                <a:latin typeface="微软雅黑" panose="020B0503020204020204" pitchFamily="34" charset="-122"/>
                <a:ea typeface="微软雅黑" panose="020B0503020204020204" pitchFamily="34" charset="-122"/>
              </a:endParaRPr>
            </a:p>
          </p:txBody>
        </p:sp>
        <p:sp>
          <p:nvSpPr>
            <p:cNvPr id="23" name="AutoShape 29">
              <a:extLst>
                <a:ext uri="{FF2B5EF4-FFF2-40B4-BE49-F238E27FC236}">
                  <a16:creationId xmlns:a16="http://schemas.microsoft.com/office/drawing/2014/main" id="{8B2F27F8-74EE-398F-77CC-F928BDF4BFD4}"/>
                </a:ext>
              </a:extLst>
            </p:cNvPr>
            <p:cNvSpPr>
              <a:spLocks noChangeArrowheads="1"/>
            </p:cNvSpPr>
            <p:nvPr/>
          </p:nvSpPr>
          <p:spPr bwMode="auto">
            <a:xfrm>
              <a:off x="3900" y="3630"/>
              <a:ext cx="454" cy="90"/>
            </a:xfrm>
            <a:prstGeom prst="rightArrow">
              <a:avLst>
                <a:gd name="adj1" fmla="val 50000"/>
                <a:gd name="adj2" fmla="val 126111"/>
              </a:avLst>
            </a:prstGeom>
            <a:solidFill>
              <a:schemeClr val="accent1">
                <a:lumMod val="60000"/>
                <a:lumOff val="40000"/>
              </a:schemeClr>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chemeClr val="accent1">
                    <a:lumMod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429354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可持续发展的系统框架体系</a:t>
            </a:r>
          </a:p>
        </p:txBody>
      </p:sp>
      <p:sp>
        <p:nvSpPr>
          <p:cNvPr id="4" name="灯片编号占位符 3"/>
          <p:cNvSpPr>
            <a:spLocks noGrp="1"/>
          </p:cNvSpPr>
          <p:nvPr>
            <p:ph type="sldNum" sz="quarter" idx="12"/>
          </p:nvPr>
        </p:nvSpPr>
        <p:spPr/>
        <p:txBody>
          <a:bodyPr/>
          <a:lstStyle/>
          <a:p>
            <a:fld id="{EE5DA195-227C-46EF-A8A8-131AD85CB2AA}" type="slidenum">
              <a:rPr lang="zh-CN" altLang="en-US" smtClean="0"/>
              <a:pPr/>
              <a:t>13</a:t>
            </a:fld>
            <a:endParaRPr lang="zh-CN" altLang="en-US" dirty="0"/>
          </a:p>
        </p:txBody>
      </p:sp>
      <p:sp>
        <p:nvSpPr>
          <p:cNvPr id="5" name="Text Box 7">
            <a:extLst>
              <a:ext uri="{FF2B5EF4-FFF2-40B4-BE49-F238E27FC236}">
                <a16:creationId xmlns:a16="http://schemas.microsoft.com/office/drawing/2014/main" id="{FB06719E-7B50-BBE6-9886-4876A646072E}"/>
              </a:ext>
            </a:extLst>
          </p:cNvPr>
          <p:cNvSpPr txBox="1">
            <a:spLocks noChangeArrowheads="1"/>
          </p:cNvSpPr>
          <p:nvPr/>
        </p:nvSpPr>
        <p:spPr bwMode="auto">
          <a:xfrm>
            <a:off x="558963" y="1218830"/>
            <a:ext cx="4608513"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nSpc>
                <a:spcPct val="150000"/>
              </a:lnSpc>
            </a:pPr>
            <a:r>
              <a:rPr lang="zh-CN" altLang="en-US" sz="2400" b="1" dirty="0">
                <a:solidFill>
                  <a:srgbClr val="194B85"/>
                </a:solidFill>
                <a:latin typeface="微软雅黑" panose="020B0503020204020204" pitchFamily="34" charset="-122"/>
                <a:ea typeface="微软雅黑" panose="020B0503020204020204" pitchFamily="34" charset="-122"/>
              </a:rPr>
              <a:t>可持续发展系统的基本结构</a:t>
            </a:r>
          </a:p>
        </p:txBody>
      </p:sp>
      <p:sp>
        <p:nvSpPr>
          <p:cNvPr id="6" name="矩形: 圆顶角 10">
            <a:extLst>
              <a:ext uri="{FF2B5EF4-FFF2-40B4-BE49-F238E27FC236}">
                <a16:creationId xmlns:a16="http://schemas.microsoft.com/office/drawing/2014/main" id="{1121EDCE-B6DC-570D-7D87-D7D5DEC21AEE}"/>
              </a:ext>
            </a:extLst>
          </p:cNvPr>
          <p:cNvSpPr/>
          <p:nvPr/>
        </p:nvSpPr>
        <p:spPr>
          <a:xfrm>
            <a:off x="821603" y="2069077"/>
            <a:ext cx="3177265" cy="3696777"/>
          </a:xfrm>
          <a:prstGeom prst="round2SameRect">
            <a:avLst>
              <a:gd name="adj1" fmla="val 9815"/>
              <a:gd name="adj2" fmla="val 0"/>
            </a:avLst>
          </a:prstGeom>
          <a:gradFill>
            <a:gsLst>
              <a:gs pos="100000">
                <a:schemeClr val="bg1"/>
              </a:gs>
              <a:gs pos="0">
                <a:schemeClr val="bg1">
                  <a:lumMod val="95000"/>
                </a:schemeClr>
              </a:gs>
            </a:gsLst>
            <a:lin ang="2700000" scaled="0"/>
          </a:gradFill>
          <a:ln>
            <a:solidFill>
              <a:schemeClr val="bg1">
                <a:lumMod val="85000"/>
              </a:schemeClr>
            </a:solidFill>
          </a:ln>
          <a:effectLst>
            <a:outerShdw blurRad="127000" dir="16200000" algn="ctr"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 name="矩形: 圆角 13">
            <a:extLst>
              <a:ext uri="{FF2B5EF4-FFF2-40B4-BE49-F238E27FC236}">
                <a16:creationId xmlns:a16="http://schemas.microsoft.com/office/drawing/2014/main" id="{7D783F84-DA79-D8DC-A27F-29955203D8F2}"/>
              </a:ext>
            </a:extLst>
          </p:cNvPr>
          <p:cNvSpPr/>
          <p:nvPr/>
        </p:nvSpPr>
        <p:spPr>
          <a:xfrm>
            <a:off x="1224765" y="2362629"/>
            <a:ext cx="2380343" cy="483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14" name="矩形 13">
            <a:extLst>
              <a:ext uri="{FF2B5EF4-FFF2-40B4-BE49-F238E27FC236}">
                <a16:creationId xmlns:a16="http://schemas.microsoft.com/office/drawing/2014/main" id="{6B84B62D-D84B-113C-B8CA-B40E82469BCD}"/>
              </a:ext>
            </a:extLst>
          </p:cNvPr>
          <p:cNvSpPr/>
          <p:nvPr/>
        </p:nvSpPr>
        <p:spPr>
          <a:xfrm>
            <a:off x="829223" y="5746796"/>
            <a:ext cx="3177265" cy="1371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5DFD850D-B50C-8CA4-BA1D-FF592BCC0DF0}"/>
              </a:ext>
            </a:extLst>
          </p:cNvPr>
          <p:cNvSpPr txBox="1"/>
          <p:nvPr/>
        </p:nvSpPr>
        <p:spPr>
          <a:xfrm>
            <a:off x="1343489" y="2978129"/>
            <a:ext cx="2133493" cy="2160591"/>
          </a:xfrm>
          <a:prstGeom prst="rect">
            <a:avLst/>
          </a:prstGeom>
          <a:noFill/>
        </p:spPr>
        <p:txBody>
          <a:bodyPr wrap="square" lIns="0" tIns="0" rIns="0" bIns="0" rtlCol="0" anchor="ctr" anchorCtr="1">
            <a:spAutoFit/>
          </a:bodyPr>
          <a:lstStyle/>
          <a:p>
            <a:pPr>
              <a:lnSpc>
                <a:spcPct val="130000"/>
              </a:lnSpc>
            </a:pPr>
            <a:r>
              <a:rPr kumimoji="1" lang="zh-CN" altLang="en-US" dirty="0">
                <a:latin typeface="微软雅黑" panose="020B0503020204020204" pitchFamily="34" charset="-122"/>
                <a:ea typeface="微软雅黑" panose="020B0503020204020204" pitchFamily="34" charset="-122"/>
                <a:sym typeface="思源黑体 CN Light" panose="020B0300000000000000" pitchFamily="34" charset="-122"/>
              </a:rPr>
              <a:t>可持续发展系统是环境、经济和社会的三维系统，当这三维协调一致（三个环形重叠吻合）时，系统就是可持续的。</a:t>
            </a:r>
          </a:p>
        </p:txBody>
      </p:sp>
      <p:sp>
        <p:nvSpPr>
          <p:cNvPr id="44" name="文本框 43">
            <a:extLst>
              <a:ext uri="{FF2B5EF4-FFF2-40B4-BE49-F238E27FC236}">
                <a16:creationId xmlns:a16="http://schemas.microsoft.com/office/drawing/2014/main" id="{4EC26DA4-2E80-96DD-2210-F11A1C078A68}"/>
              </a:ext>
            </a:extLst>
          </p:cNvPr>
          <p:cNvSpPr txBox="1"/>
          <p:nvPr/>
        </p:nvSpPr>
        <p:spPr>
          <a:xfrm>
            <a:off x="1557538" y="2391753"/>
            <a:ext cx="1738313" cy="384721"/>
          </a:xfrm>
          <a:prstGeom prst="rect">
            <a:avLst/>
          </a:prstGeom>
          <a:noFill/>
        </p:spPr>
        <p:txBody>
          <a:bodyPr wrap="square" lIns="0" tIns="0" rIns="0" bIns="0" rtlCol="0" anchor="ctr" anchorCtr="1">
            <a:spAutoFit/>
          </a:bodyPr>
          <a:lstStyle/>
          <a:p>
            <a:pPr algn="l">
              <a:lnSpc>
                <a:spcPct val="125000"/>
              </a:lnSpc>
            </a:pPr>
            <a:r>
              <a:rPr lang="zh-CN" altLang="en-US" sz="2000" spc="250" dirty="0">
                <a:solidFill>
                  <a:schemeClr val="bg1"/>
                </a:solidFill>
                <a:latin typeface="微软雅黑" panose="020B0503020204020204" pitchFamily="34" charset="-122"/>
                <a:ea typeface="微软雅黑" panose="020B0503020204020204" pitchFamily="34" charset="-122"/>
                <a:sym typeface="思源黑体 CN Light" panose="020B0300000000000000" pitchFamily="34" charset="-122"/>
              </a:rPr>
              <a:t>三环图结构</a:t>
            </a:r>
          </a:p>
        </p:txBody>
      </p:sp>
      <p:sp>
        <p:nvSpPr>
          <p:cNvPr id="47" name="文本框 46">
            <a:extLst>
              <a:ext uri="{FF2B5EF4-FFF2-40B4-BE49-F238E27FC236}">
                <a16:creationId xmlns:a16="http://schemas.microsoft.com/office/drawing/2014/main" id="{93457E20-5782-90E3-8559-5306082E2F41}"/>
              </a:ext>
            </a:extLst>
          </p:cNvPr>
          <p:cNvSpPr txBox="1"/>
          <p:nvPr/>
        </p:nvSpPr>
        <p:spPr>
          <a:xfrm>
            <a:off x="1859717" y="5278569"/>
            <a:ext cx="1101036" cy="369332"/>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0" spc="300" dirty="0">
                <a:solidFill>
                  <a:schemeClr val="accent5"/>
                </a:solidFill>
                <a:latin typeface="微软雅黑" panose="020B0503020204020204" pitchFamily="34" charset="-122"/>
                <a:ea typeface="微软雅黑" panose="020B0503020204020204" pitchFamily="34" charset="-122"/>
                <a:sym typeface="思源黑体 CN Normal" panose="020B0400000000000000" pitchFamily="34" charset="-122"/>
              </a:rPr>
              <a:t>- </a:t>
            </a:r>
            <a:r>
              <a:rPr kumimoji="0" lang="en-US" altLang="zh-CN" sz="2400" i="0" u="none" strike="noStrike" kern="0" cap="none" spc="30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sym typeface="思源黑体 CN Normal" panose="020B0400000000000000" pitchFamily="34" charset="-122"/>
              </a:rPr>
              <a:t>01 -</a:t>
            </a:r>
            <a:endParaRPr kumimoji="0" lang="zh-CN" altLang="en-US" sz="2400" i="0" u="none" strike="noStrike" kern="0" cap="none" spc="30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sym typeface="思源黑体 CN Normal" panose="020B0400000000000000" pitchFamily="34" charset="-122"/>
            </a:endParaRPr>
          </a:p>
        </p:txBody>
      </p:sp>
      <p:grpSp>
        <p:nvGrpSpPr>
          <p:cNvPr id="3" name="组合 2">
            <a:extLst>
              <a:ext uri="{FF2B5EF4-FFF2-40B4-BE49-F238E27FC236}">
                <a16:creationId xmlns:a16="http://schemas.microsoft.com/office/drawing/2014/main" id="{4EEC15A3-D8AC-C429-D225-38BA25FE6219}"/>
              </a:ext>
            </a:extLst>
          </p:cNvPr>
          <p:cNvGrpSpPr/>
          <p:nvPr/>
        </p:nvGrpSpPr>
        <p:grpSpPr>
          <a:xfrm>
            <a:off x="4083377" y="1624604"/>
            <a:ext cx="7947698" cy="4585721"/>
            <a:chOff x="2350655" y="1656985"/>
            <a:chExt cx="7947698" cy="4585721"/>
          </a:xfrm>
        </p:grpSpPr>
        <p:sp>
          <p:nvSpPr>
            <p:cNvPr id="7" name="文本框 6">
              <a:extLst>
                <a:ext uri="{FF2B5EF4-FFF2-40B4-BE49-F238E27FC236}">
                  <a16:creationId xmlns:a16="http://schemas.microsoft.com/office/drawing/2014/main" id="{44D70177-4F7F-E931-A288-9B75EBB8ECE9}"/>
                </a:ext>
              </a:extLst>
            </p:cNvPr>
            <p:cNvSpPr txBox="1"/>
            <p:nvPr/>
          </p:nvSpPr>
          <p:spPr>
            <a:xfrm>
              <a:off x="5088000" y="1656985"/>
              <a:ext cx="2016000" cy="900000"/>
            </a:xfrm>
            <a:prstGeom prst="ellipse">
              <a:avLst/>
            </a:prstGeom>
            <a:noFill/>
            <a:ln>
              <a:solidFill>
                <a:schemeClr val="accent1"/>
              </a:solidFill>
            </a:ln>
          </p:spPr>
          <p:txBody>
            <a:bodyPr wrap="square" rtlCol="0" anchor="ctr">
              <a:noAutofit/>
            </a:bodyPr>
            <a:lstStyle/>
            <a:p>
              <a:pPr algn="ctr"/>
              <a:r>
                <a:rPr lang="zh-CN" altLang="en-US" sz="2400" dirty="0">
                  <a:solidFill>
                    <a:srgbClr val="194B85"/>
                  </a:solidFill>
                  <a:latin typeface="微软雅黑" panose="020B0503020204020204" pitchFamily="34" charset="-122"/>
                  <a:ea typeface="微软雅黑" panose="020B0503020204020204" pitchFamily="34" charset="-122"/>
                </a:rPr>
                <a:t>社会系统</a:t>
              </a:r>
            </a:p>
          </p:txBody>
        </p:sp>
        <p:sp>
          <p:nvSpPr>
            <p:cNvPr id="10" name="文本框 9">
              <a:extLst>
                <a:ext uri="{FF2B5EF4-FFF2-40B4-BE49-F238E27FC236}">
                  <a16:creationId xmlns:a16="http://schemas.microsoft.com/office/drawing/2014/main" id="{E51579C5-E934-4176-4470-042EB78AC0E2}"/>
                </a:ext>
              </a:extLst>
            </p:cNvPr>
            <p:cNvSpPr txBox="1"/>
            <p:nvPr/>
          </p:nvSpPr>
          <p:spPr>
            <a:xfrm>
              <a:off x="2350655" y="5054836"/>
              <a:ext cx="2016000" cy="900000"/>
            </a:xfrm>
            <a:prstGeom prst="ellipse">
              <a:avLst/>
            </a:prstGeom>
            <a:noFill/>
            <a:ln>
              <a:solidFill>
                <a:schemeClr val="accent1"/>
              </a:solidFill>
            </a:ln>
          </p:spPr>
          <p:txBody>
            <a:bodyPr wrap="square" rtlCol="0" anchor="ctr">
              <a:noAutofit/>
            </a:bodyPr>
            <a:lstStyle/>
            <a:p>
              <a:pPr algn="ctr"/>
              <a:r>
                <a:rPr lang="zh-CN" altLang="en-US" sz="2400" dirty="0">
                  <a:solidFill>
                    <a:srgbClr val="194B85"/>
                  </a:solidFill>
                  <a:latin typeface="微软雅黑" panose="020B0503020204020204" pitchFamily="34" charset="-122"/>
                  <a:ea typeface="微软雅黑" panose="020B0503020204020204" pitchFamily="34" charset="-122"/>
                </a:rPr>
                <a:t>经济系统</a:t>
              </a:r>
            </a:p>
          </p:txBody>
        </p:sp>
        <p:sp>
          <p:nvSpPr>
            <p:cNvPr id="11" name="文本框 10">
              <a:extLst>
                <a:ext uri="{FF2B5EF4-FFF2-40B4-BE49-F238E27FC236}">
                  <a16:creationId xmlns:a16="http://schemas.microsoft.com/office/drawing/2014/main" id="{A7CDB51C-AE3F-2D80-0B3C-044C4461D43B}"/>
                </a:ext>
              </a:extLst>
            </p:cNvPr>
            <p:cNvSpPr txBox="1"/>
            <p:nvPr/>
          </p:nvSpPr>
          <p:spPr>
            <a:xfrm>
              <a:off x="8282353" y="5054836"/>
              <a:ext cx="2016000" cy="900000"/>
            </a:xfrm>
            <a:prstGeom prst="ellipse">
              <a:avLst/>
            </a:prstGeom>
            <a:noFill/>
            <a:ln>
              <a:solidFill>
                <a:schemeClr val="accent1"/>
              </a:solidFill>
            </a:ln>
          </p:spPr>
          <p:txBody>
            <a:bodyPr wrap="square" rtlCol="0" anchor="ctr">
              <a:noAutofit/>
            </a:bodyPr>
            <a:lstStyle/>
            <a:p>
              <a:pPr algn="ctr"/>
              <a:r>
                <a:rPr lang="zh-CN" altLang="en-US" sz="2400" dirty="0">
                  <a:solidFill>
                    <a:srgbClr val="194B85"/>
                  </a:solidFill>
                  <a:latin typeface="微软雅黑" panose="020B0503020204020204" pitchFamily="34" charset="-122"/>
                  <a:ea typeface="微软雅黑" panose="020B0503020204020204" pitchFamily="34" charset="-122"/>
                </a:rPr>
                <a:t>生态系统</a:t>
              </a:r>
            </a:p>
          </p:txBody>
        </p:sp>
        <p:sp>
          <p:nvSpPr>
            <p:cNvPr id="12" name="文本框 11">
              <a:extLst>
                <a:ext uri="{FF2B5EF4-FFF2-40B4-BE49-F238E27FC236}">
                  <a16:creationId xmlns:a16="http://schemas.microsoft.com/office/drawing/2014/main" id="{DEDC5BC2-B0FB-E331-B146-D21003B2F559}"/>
                </a:ext>
              </a:extLst>
            </p:cNvPr>
            <p:cNvSpPr txBox="1"/>
            <p:nvPr/>
          </p:nvSpPr>
          <p:spPr>
            <a:xfrm>
              <a:off x="5088000" y="3666911"/>
              <a:ext cx="2016000" cy="900000"/>
            </a:xfrm>
            <a:prstGeom prst="ellipse">
              <a:avLst/>
            </a:prstGeom>
            <a:noFill/>
            <a:ln>
              <a:solidFill>
                <a:schemeClr val="accent1"/>
              </a:solidFill>
            </a:ln>
          </p:spPr>
          <p:txBody>
            <a:bodyPr wrap="square" rtlCol="0" anchor="ctr">
              <a:noAutofit/>
            </a:bodyPr>
            <a:lstStyle/>
            <a:p>
              <a:pPr algn="ctr"/>
              <a:r>
                <a:rPr lang="zh-CN" altLang="en-US" sz="2400" dirty="0">
                  <a:solidFill>
                    <a:srgbClr val="194B85"/>
                  </a:solidFill>
                  <a:latin typeface="微软雅黑" panose="020B0503020204020204" pitchFamily="34" charset="-122"/>
                  <a:ea typeface="微软雅黑" panose="020B0503020204020204" pitchFamily="34" charset="-122"/>
                </a:rPr>
                <a:t>管理调控</a:t>
              </a:r>
            </a:p>
          </p:txBody>
        </p:sp>
        <p:sp>
          <p:nvSpPr>
            <p:cNvPr id="13" name="文本框 12">
              <a:extLst>
                <a:ext uri="{FF2B5EF4-FFF2-40B4-BE49-F238E27FC236}">
                  <a16:creationId xmlns:a16="http://schemas.microsoft.com/office/drawing/2014/main" id="{79D0DDC0-7580-FB00-22A5-2B18297080F5}"/>
                </a:ext>
              </a:extLst>
            </p:cNvPr>
            <p:cNvSpPr txBox="1"/>
            <p:nvPr/>
          </p:nvSpPr>
          <p:spPr>
            <a:xfrm>
              <a:off x="3034954" y="4366856"/>
              <a:ext cx="1520709" cy="400110"/>
            </a:xfrm>
            <a:prstGeom prst="rect">
              <a:avLst/>
            </a:prstGeom>
            <a:noFill/>
            <a:ln>
              <a:noFill/>
            </a:ln>
          </p:spPr>
          <p:txBody>
            <a:bodyPr wrap="square" rtlCol="0">
              <a:spAutoFit/>
            </a:bodyPr>
            <a:lstStyle/>
            <a:p>
              <a:pPr algn="ctr"/>
              <a:r>
                <a:rPr lang="zh-CN" altLang="en-US" sz="2000" dirty="0">
                  <a:solidFill>
                    <a:srgbClr val="194B85"/>
                  </a:solidFill>
                  <a:latin typeface="微软雅黑" panose="020B0503020204020204" pitchFamily="34" charset="-122"/>
                  <a:ea typeface="微软雅黑" panose="020B0503020204020204" pitchFamily="34" charset="-122"/>
                </a:rPr>
                <a:t>劳力、科技</a:t>
              </a:r>
            </a:p>
          </p:txBody>
        </p:sp>
        <p:cxnSp>
          <p:nvCxnSpPr>
            <p:cNvPr id="15" name="直接箭头连接符 14">
              <a:extLst>
                <a:ext uri="{FF2B5EF4-FFF2-40B4-BE49-F238E27FC236}">
                  <a16:creationId xmlns:a16="http://schemas.microsoft.com/office/drawing/2014/main" id="{6783ECBF-2C85-F7C9-EFFA-BFD3A116E801}"/>
                </a:ext>
              </a:extLst>
            </p:cNvPr>
            <p:cNvCxnSpPr>
              <a:cxnSpLocks/>
              <a:stCxn id="10" idx="1"/>
              <a:endCxn id="7" idx="2"/>
            </p:cNvCxnSpPr>
            <p:nvPr/>
          </p:nvCxnSpPr>
          <p:spPr>
            <a:xfrm flipV="1">
              <a:off x="2645891" y="2106985"/>
              <a:ext cx="2442109" cy="3079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CA33EA83-3F85-1CCB-4A17-EE2BD0E3C9A9}"/>
                </a:ext>
              </a:extLst>
            </p:cNvPr>
            <p:cNvCxnSpPr>
              <a:cxnSpLocks/>
              <a:stCxn id="7" idx="3"/>
              <a:endCxn id="10" idx="0"/>
            </p:cNvCxnSpPr>
            <p:nvPr/>
          </p:nvCxnSpPr>
          <p:spPr>
            <a:xfrm flipH="1">
              <a:off x="3358655" y="2425183"/>
              <a:ext cx="2024581" cy="2629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EEF3AE44-5317-99BE-ACA7-A8720A7DCAFF}"/>
                </a:ext>
              </a:extLst>
            </p:cNvPr>
            <p:cNvCxnSpPr>
              <a:cxnSpLocks/>
              <a:stCxn id="12" idx="2"/>
              <a:endCxn id="10" idx="7"/>
            </p:cNvCxnSpPr>
            <p:nvPr/>
          </p:nvCxnSpPr>
          <p:spPr>
            <a:xfrm flipH="1">
              <a:off x="4071419" y="4116911"/>
              <a:ext cx="1016581" cy="1069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BB2AD8C-940D-EF30-87D5-D6E47E2F8E60}"/>
                </a:ext>
              </a:extLst>
            </p:cNvPr>
            <p:cNvCxnSpPr>
              <a:cxnSpLocks/>
              <a:stCxn id="10" idx="6"/>
              <a:endCxn id="12" idx="3"/>
            </p:cNvCxnSpPr>
            <p:nvPr/>
          </p:nvCxnSpPr>
          <p:spPr>
            <a:xfrm flipV="1">
              <a:off x="4366655" y="4435109"/>
              <a:ext cx="1016581" cy="1069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5D92313-0073-6F5B-3668-DBACF34C2B90}"/>
                </a:ext>
              </a:extLst>
            </p:cNvPr>
            <p:cNvCxnSpPr>
              <a:cxnSpLocks/>
              <a:stCxn id="10" idx="6"/>
              <a:endCxn id="11" idx="2"/>
            </p:cNvCxnSpPr>
            <p:nvPr/>
          </p:nvCxnSpPr>
          <p:spPr>
            <a:xfrm>
              <a:off x="4366655" y="5504836"/>
              <a:ext cx="39156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DDD04CD-98A2-2C29-8D91-F538D4ED61DB}"/>
                </a:ext>
              </a:extLst>
            </p:cNvPr>
            <p:cNvCxnSpPr>
              <a:cxnSpLocks/>
              <a:stCxn id="11" idx="3"/>
              <a:endCxn id="10" idx="5"/>
            </p:cNvCxnSpPr>
            <p:nvPr/>
          </p:nvCxnSpPr>
          <p:spPr>
            <a:xfrm flipH="1">
              <a:off x="4071419" y="5823034"/>
              <a:ext cx="45061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8F63286-DE69-B48A-8DF7-00DF577E1C8B}"/>
                </a:ext>
              </a:extLst>
            </p:cNvPr>
            <p:cNvSpPr txBox="1"/>
            <p:nvPr/>
          </p:nvSpPr>
          <p:spPr>
            <a:xfrm>
              <a:off x="3698373" y="2758721"/>
              <a:ext cx="1252327" cy="400110"/>
            </a:xfrm>
            <a:prstGeom prst="rect">
              <a:avLst/>
            </a:prstGeom>
            <a:noFill/>
            <a:ln>
              <a:noFill/>
            </a:ln>
          </p:spPr>
          <p:txBody>
            <a:bodyPr wrap="square" rtlCol="0">
              <a:spAutoFit/>
            </a:bodyPr>
            <a:lstStyle/>
            <a:p>
              <a:pPr algn="ctr"/>
              <a:r>
                <a:rPr lang="zh-CN" altLang="en-US" sz="2000" dirty="0">
                  <a:solidFill>
                    <a:srgbClr val="194B85"/>
                  </a:solidFill>
                  <a:latin typeface="微软雅黑" panose="020B0503020204020204" pitchFamily="34" charset="-122"/>
                  <a:ea typeface="微软雅黑" panose="020B0503020204020204" pitchFamily="34" charset="-122"/>
                </a:rPr>
                <a:t>物质产品</a:t>
              </a:r>
            </a:p>
          </p:txBody>
        </p:sp>
        <p:cxnSp>
          <p:nvCxnSpPr>
            <p:cNvPr id="22" name="直接箭头连接符 21">
              <a:extLst>
                <a:ext uri="{FF2B5EF4-FFF2-40B4-BE49-F238E27FC236}">
                  <a16:creationId xmlns:a16="http://schemas.microsoft.com/office/drawing/2014/main" id="{971F6C48-4A41-BEB4-289C-A2959F3109DD}"/>
                </a:ext>
              </a:extLst>
            </p:cNvPr>
            <p:cNvCxnSpPr>
              <a:cxnSpLocks/>
            </p:cNvCxnSpPr>
            <p:nvPr/>
          </p:nvCxnSpPr>
          <p:spPr>
            <a:xfrm>
              <a:off x="6286404" y="2556985"/>
              <a:ext cx="0" cy="1109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AC4E044D-C329-66AA-9E8E-B4731A5EA827}"/>
                </a:ext>
              </a:extLst>
            </p:cNvPr>
            <p:cNvCxnSpPr>
              <a:cxnSpLocks/>
            </p:cNvCxnSpPr>
            <p:nvPr/>
          </p:nvCxnSpPr>
          <p:spPr>
            <a:xfrm flipV="1">
              <a:off x="5865836" y="2556985"/>
              <a:ext cx="0" cy="1109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A87B992-B6FC-15BC-062F-44D0A11A49A7}"/>
                </a:ext>
              </a:extLst>
            </p:cNvPr>
            <p:cNvCxnSpPr>
              <a:cxnSpLocks/>
              <a:stCxn id="7" idx="6"/>
              <a:endCxn id="11" idx="7"/>
            </p:cNvCxnSpPr>
            <p:nvPr/>
          </p:nvCxnSpPr>
          <p:spPr>
            <a:xfrm>
              <a:off x="7104000" y="2106985"/>
              <a:ext cx="2899117" cy="3079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38294CBC-FDD3-C3C0-BF99-23AF32AB8447}"/>
                </a:ext>
              </a:extLst>
            </p:cNvPr>
            <p:cNvCxnSpPr>
              <a:cxnSpLocks/>
              <a:stCxn id="11" idx="0"/>
              <a:endCxn id="7" idx="5"/>
            </p:cNvCxnSpPr>
            <p:nvPr/>
          </p:nvCxnSpPr>
          <p:spPr>
            <a:xfrm flipH="1" flipV="1">
              <a:off x="6808764" y="2425183"/>
              <a:ext cx="2481589" cy="2629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7D66E2D-269E-1C4C-336D-95710C7B6CE3}"/>
                </a:ext>
              </a:extLst>
            </p:cNvPr>
            <p:cNvCxnSpPr>
              <a:cxnSpLocks/>
              <a:stCxn id="12" idx="6"/>
              <a:endCxn id="11" idx="1"/>
            </p:cNvCxnSpPr>
            <p:nvPr/>
          </p:nvCxnSpPr>
          <p:spPr>
            <a:xfrm>
              <a:off x="7104000" y="4116911"/>
              <a:ext cx="1473589" cy="1069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B9D29626-C169-BFD1-76BE-50B3CF633D74}"/>
                </a:ext>
              </a:extLst>
            </p:cNvPr>
            <p:cNvCxnSpPr>
              <a:cxnSpLocks/>
              <a:stCxn id="11" idx="2"/>
              <a:endCxn id="12" idx="5"/>
            </p:cNvCxnSpPr>
            <p:nvPr/>
          </p:nvCxnSpPr>
          <p:spPr>
            <a:xfrm flipH="1" flipV="1">
              <a:off x="6808764" y="4435109"/>
              <a:ext cx="1473589" cy="1069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FA88C696-96F1-9594-CE0C-A0871980F1BF}"/>
                </a:ext>
              </a:extLst>
            </p:cNvPr>
            <p:cNvSpPr txBox="1"/>
            <p:nvPr/>
          </p:nvSpPr>
          <p:spPr>
            <a:xfrm>
              <a:off x="5469837" y="5104726"/>
              <a:ext cx="1252327" cy="400110"/>
            </a:xfrm>
            <a:prstGeom prst="rect">
              <a:avLst/>
            </a:prstGeom>
            <a:noFill/>
            <a:ln>
              <a:noFill/>
            </a:ln>
          </p:spPr>
          <p:txBody>
            <a:bodyPr wrap="square" rtlCol="0">
              <a:spAutoFit/>
            </a:bodyPr>
            <a:lstStyle/>
            <a:p>
              <a:pPr algn="ctr"/>
              <a:r>
                <a:rPr lang="zh-CN" altLang="en-US" sz="2000" dirty="0">
                  <a:solidFill>
                    <a:srgbClr val="194B85"/>
                  </a:solidFill>
                  <a:latin typeface="微软雅黑" panose="020B0503020204020204" pitchFamily="34" charset="-122"/>
                  <a:ea typeface="微软雅黑" panose="020B0503020204020204" pitchFamily="34" charset="-122"/>
                </a:rPr>
                <a:t>废弃物</a:t>
              </a:r>
            </a:p>
          </p:txBody>
        </p:sp>
        <p:sp>
          <p:nvSpPr>
            <p:cNvPr id="29" name="文本框 28">
              <a:extLst>
                <a:ext uri="{FF2B5EF4-FFF2-40B4-BE49-F238E27FC236}">
                  <a16:creationId xmlns:a16="http://schemas.microsoft.com/office/drawing/2014/main" id="{E3A571B8-85E7-0B3C-18B3-EC2B56967FE5}"/>
                </a:ext>
              </a:extLst>
            </p:cNvPr>
            <p:cNvSpPr txBox="1"/>
            <p:nvPr/>
          </p:nvSpPr>
          <p:spPr>
            <a:xfrm>
              <a:off x="5469837" y="5842596"/>
              <a:ext cx="1252327" cy="400110"/>
            </a:xfrm>
            <a:prstGeom prst="rect">
              <a:avLst/>
            </a:prstGeom>
            <a:noFill/>
            <a:ln>
              <a:noFill/>
            </a:ln>
          </p:spPr>
          <p:txBody>
            <a:bodyPr wrap="square" rtlCol="0">
              <a:spAutoFit/>
            </a:bodyPr>
            <a:lstStyle/>
            <a:p>
              <a:pPr algn="ctr"/>
              <a:r>
                <a:rPr lang="zh-CN" altLang="en-US" sz="2000" dirty="0">
                  <a:solidFill>
                    <a:srgbClr val="194B85"/>
                  </a:solidFill>
                  <a:latin typeface="微软雅黑" panose="020B0503020204020204" pitchFamily="34" charset="-122"/>
                  <a:ea typeface="微软雅黑" panose="020B0503020204020204" pitchFamily="34" charset="-122"/>
                </a:rPr>
                <a:t>自然资源</a:t>
              </a:r>
            </a:p>
          </p:txBody>
        </p:sp>
        <p:sp>
          <p:nvSpPr>
            <p:cNvPr id="30" name="文本框 29">
              <a:extLst>
                <a:ext uri="{FF2B5EF4-FFF2-40B4-BE49-F238E27FC236}">
                  <a16:creationId xmlns:a16="http://schemas.microsoft.com/office/drawing/2014/main" id="{9868B6A1-6FE7-82F0-8CB9-6DD75A098D8C}"/>
                </a:ext>
              </a:extLst>
            </p:cNvPr>
            <p:cNvSpPr txBox="1"/>
            <p:nvPr/>
          </p:nvSpPr>
          <p:spPr>
            <a:xfrm>
              <a:off x="8898407" y="4365798"/>
              <a:ext cx="1252327" cy="400110"/>
            </a:xfrm>
            <a:prstGeom prst="rect">
              <a:avLst/>
            </a:prstGeom>
            <a:noFill/>
            <a:ln>
              <a:noFill/>
            </a:ln>
          </p:spPr>
          <p:txBody>
            <a:bodyPr wrap="square" rtlCol="0">
              <a:spAutoFit/>
            </a:bodyPr>
            <a:lstStyle/>
            <a:p>
              <a:pPr algn="ctr"/>
              <a:r>
                <a:rPr lang="zh-CN" altLang="en-US" sz="2000" dirty="0">
                  <a:solidFill>
                    <a:srgbClr val="194B85"/>
                  </a:solidFill>
                  <a:latin typeface="微软雅黑" panose="020B0503020204020204" pitchFamily="34" charset="-122"/>
                  <a:ea typeface="微软雅黑" panose="020B0503020204020204" pitchFamily="34" charset="-122"/>
                </a:rPr>
                <a:t>废弃物</a:t>
              </a:r>
            </a:p>
          </p:txBody>
        </p:sp>
        <p:sp>
          <p:nvSpPr>
            <p:cNvPr id="31" name="文本框 30">
              <a:extLst>
                <a:ext uri="{FF2B5EF4-FFF2-40B4-BE49-F238E27FC236}">
                  <a16:creationId xmlns:a16="http://schemas.microsoft.com/office/drawing/2014/main" id="{8679D851-D2CD-609F-5B29-247D6C432F7D}"/>
                </a:ext>
              </a:extLst>
            </p:cNvPr>
            <p:cNvSpPr txBox="1"/>
            <p:nvPr/>
          </p:nvSpPr>
          <p:spPr>
            <a:xfrm>
              <a:off x="6584863" y="2741029"/>
              <a:ext cx="1252327" cy="400110"/>
            </a:xfrm>
            <a:prstGeom prst="rect">
              <a:avLst/>
            </a:prstGeom>
            <a:noFill/>
            <a:ln>
              <a:noFill/>
            </a:ln>
          </p:spPr>
          <p:txBody>
            <a:bodyPr wrap="square" rtlCol="0">
              <a:spAutoFit/>
            </a:bodyPr>
            <a:lstStyle/>
            <a:p>
              <a:pPr algn="ctr"/>
              <a:r>
                <a:rPr lang="zh-CN" altLang="en-US" sz="2000" dirty="0">
                  <a:solidFill>
                    <a:srgbClr val="194B85"/>
                  </a:solidFill>
                  <a:latin typeface="微软雅黑" panose="020B0503020204020204" pitchFamily="34" charset="-122"/>
                  <a:ea typeface="微软雅黑" panose="020B0503020204020204" pitchFamily="34" charset="-122"/>
                </a:rPr>
                <a:t>自然资源</a:t>
              </a:r>
            </a:p>
          </p:txBody>
        </p:sp>
      </p:grpSp>
    </p:spTree>
    <p:extLst>
      <p:ext uri="{BB962C8B-B14F-4D97-AF65-F5344CB8AC3E}">
        <p14:creationId xmlns:p14="http://schemas.microsoft.com/office/powerpoint/2010/main" val="142672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可持续发展的系统框架体系</a:t>
            </a:r>
          </a:p>
        </p:txBody>
      </p:sp>
      <p:sp>
        <p:nvSpPr>
          <p:cNvPr id="4" name="灯片编号占位符 3"/>
          <p:cNvSpPr>
            <a:spLocks noGrp="1"/>
          </p:cNvSpPr>
          <p:nvPr>
            <p:ph type="sldNum" sz="quarter" idx="12"/>
          </p:nvPr>
        </p:nvSpPr>
        <p:spPr/>
        <p:txBody>
          <a:bodyPr/>
          <a:lstStyle/>
          <a:p>
            <a:fld id="{EE5DA195-227C-46EF-A8A8-131AD85CB2AA}" type="slidenum">
              <a:rPr lang="zh-CN" altLang="en-US" smtClean="0"/>
              <a:pPr/>
              <a:t>14</a:t>
            </a:fld>
            <a:endParaRPr lang="zh-CN" altLang="en-US" dirty="0"/>
          </a:p>
        </p:txBody>
      </p:sp>
      <p:sp>
        <p:nvSpPr>
          <p:cNvPr id="5" name="Text Box 7">
            <a:extLst>
              <a:ext uri="{FF2B5EF4-FFF2-40B4-BE49-F238E27FC236}">
                <a16:creationId xmlns:a16="http://schemas.microsoft.com/office/drawing/2014/main" id="{FB06719E-7B50-BBE6-9886-4876A646072E}"/>
              </a:ext>
            </a:extLst>
          </p:cNvPr>
          <p:cNvSpPr txBox="1">
            <a:spLocks noChangeArrowheads="1"/>
          </p:cNvSpPr>
          <p:nvPr/>
        </p:nvSpPr>
        <p:spPr bwMode="auto">
          <a:xfrm>
            <a:off x="558963" y="1218830"/>
            <a:ext cx="4608513"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nSpc>
                <a:spcPct val="150000"/>
              </a:lnSpc>
            </a:pPr>
            <a:r>
              <a:rPr lang="zh-CN" altLang="en-US" sz="2400" b="1" dirty="0">
                <a:solidFill>
                  <a:srgbClr val="194B85"/>
                </a:solidFill>
                <a:latin typeface="微软雅黑" panose="020B0503020204020204" pitchFamily="34" charset="-122"/>
                <a:ea typeface="微软雅黑" panose="020B0503020204020204" pitchFamily="34" charset="-122"/>
              </a:rPr>
              <a:t>可持续发展系统的基本结构</a:t>
            </a:r>
          </a:p>
        </p:txBody>
      </p:sp>
      <p:sp>
        <p:nvSpPr>
          <p:cNvPr id="7" name="矩形: 圆顶角 11">
            <a:extLst>
              <a:ext uri="{FF2B5EF4-FFF2-40B4-BE49-F238E27FC236}">
                <a16:creationId xmlns:a16="http://schemas.microsoft.com/office/drawing/2014/main" id="{9C2711B1-4189-1718-E22B-0E520CCE04A6}"/>
              </a:ext>
            </a:extLst>
          </p:cNvPr>
          <p:cNvSpPr/>
          <p:nvPr/>
        </p:nvSpPr>
        <p:spPr>
          <a:xfrm>
            <a:off x="821323" y="2088972"/>
            <a:ext cx="3177265" cy="3696779"/>
          </a:xfrm>
          <a:prstGeom prst="round2SameRect">
            <a:avLst>
              <a:gd name="adj1" fmla="val 9815"/>
              <a:gd name="adj2" fmla="val 0"/>
            </a:avLst>
          </a:prstGeom>
          <a:gradFill>
            <a:gsLst>
              <a:gs pos="100000">
                <a:schemeClr val="bg1"/>
              </a:gs>
              <a:gs pos="0">
                <a:schemeClr val="bg1">
                  <a:lumMod val="95000"/>
                </a:schemeClr>
              </a:gs>
            </a:gsLst>
            <a:lin ang="2700000" scaled="0"/>
          </a:gradFill>
          <a:ln>
            <a:solidFill>
              <a:schemeClr val="bg1">
                <a:lumMod val="85000"/>
              </a:schemeClr>
            </a:solidFill>
          </a:ln>
          <a:effectLst>
            <a:outerShdw blurRad="127000" dir="16200000" algn="ctr"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0" name="矩形: 圆角 14">
            <a:extLst>
              <a:ext uri="{FF2B5EF4-FFF2-40B4-BE49-F238E27FC236}">
                <a16:creationId xmlns:a16="http://schemas.microsoft.com/office/drawing/2014/main" id="{0F2B0647-11DD-A89A-A6E0-C4905E8EC0B0}"/>
              </a:ext>
            </a:extLst>
          </p:cNvPr>
          <p:cNvSpPr/>
          <p:nvPr/>
        </p:nvSpPr>
        <p:spPr>
          <a:xfrm>
            <a:off x="1219783" y="2382524"/>
            <a:ext cx="2380343" cy="483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12" name="矩形 11">
            <a:extLst>
              <a:ext uri="{FF2B5EF4-FFF2-40B4-BE49-F238E27FC236}">
                <a16:creationId xmlns:a16="http://schemas.microsoft.com/office/drawing/2014/main" id="{91198021-23D7-8692-564D-AEE391FFBE1E}"/>
              </a:ext>
            </a:extLst>
          </p:cNvPr>
          <p:cNvSpPr/>
          <p:nvPr/>
        </p:nvSpPr>
        <p:spPr>
          <a:xfrm>
            <a:off x="821324" y="5734307"/>
            <a:ext cx="3176925" cy="1371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D34BAA3F-3599-D767-2826-D00169854D6F}"/>
              </a:ext>
            </a:extLst>
          </p:cNvPr>
          <p:cNvSpPr txBox="1"/>
          <p:nvPr/>
        </p:nvSpPr>
        <p:spPr>
          <a:xfrm>
            <a:off x="1900363" y="5298464"/>
            <a:ext cx="1055698" cy="369332"/>
          </a:xfrm>
          <a:prstGeom prst="rect">
            <a:avLst/>
          </a:prstGeom>
          <a:noFill/>
        </p:spPr>
        <p:txBody>
          <a:bodyPr wrap="square" lIns="0" tIns="0" rIns="0" bIns="0" rtlCol="0" anchor="ctr" anchorCtr="0">
            <a:spAutoFit/>
          </a:bodyPr>
          <a:lstStyle/>
          <a:p>
            <a:pPr algn="ctr">
              <a:defRPr/>
            </a:pPr>
            <a:r>
              <a:rPr lang="en-US" altLang="zh-CN" sz="2400" kern="0" spc="300" dirty="0">
                <a:solidFill>
                  <a:schemeClr val="accent5"/>
                </a:solidFill>
                <a:latin typeface="微软雅黑" panose="020B0503020204020204" pitchFamily="34" charset="-122"/>
                <a:ea typeface="微软雅黑" panose="020B0503020204020204" pitchFamily="34" charset="-122"/>
                <a:sym typeface="思源黑体 CN Normal" panose="020B0400000000000000" pitchFamily="34" charset="-122"/>
              </a:rPr>
              <a:t>- 02 -</a:t>
            </a:r>
            <a:endParaRPr lang="zh-CN" altLang="en-US" sz="2400" kern="0" spc="300" dirty="0">
              <a:solidFill>
                <a:schemeClr val="accent5"/>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45" name="文本框 44">
            <a:extLst>
              <a:ext uri="{FF2B5EF4-FFF2-40B4-BE49-F238E27FC236}">
                <a16:creationId xmlns:a16="http://schemas.microsoft.com/office/drawing/2014/main" id="{51E8B264-A930-AA69-B59C-490B38CE252A}"/>
              </a:ext>
            </a:extLst>
          </p:cNvPr>
          <p:cNvSpPr txBox="1"/>
          <p:nvPr/>
        </p:nvSpPr>
        <p:spPr>
          <a:xfrm>
            <a:off x="1107119" y="2997799"/>
            <a:ext cx="2851729" cy="2160591"/>
          </a:xfrm>
          <a:prstGeom prst="rect">
            <a:avLst/>
          </a:prstGeom>
          <a:noFill/>
        </p:spPr>
        <p:txBody>
          <a:bodyPr wrap="square" lIns="0" tIns="0" rIns="0" bIns="0" rtlCol="0" anchor="ctr" anchorCtr="1">
            <a:spAutoFit/>
          </a:bodyPr>
          <a:lstStyle>
            <a:defPPr>
              <a:defRPr lang="zh-CN"/>
            </a:defPPr>
            <a:lvl1pPr>
              <a:lnSpc>
                <a:spcPct val="130000"/>
              </a:lnSpc>
              <a:defRPr kumimoji="1">
                <a:latin typeface="Arial" panose="020B0604020202020204" pitchFamily="34" charset="0"/>
              </a:defRPr>
            </a:lvl1pPr>
          </a:lstStyle>
          <a:p>
            <a:r>
              <a:rPr lang="zh-CN" altLang="en-US" dirty="0">
                <a:latin typeface="微软雅黑" panose="020B0503020204020204" pitchFamily="34" charset="-122"/>
                <a:ea typeface="微软雅黑" panose="020B0503020204020204" pitchFamily="34" charset="-122"/>
                <a:sym typeface="思源黑体 CN Light" panose="020B0300000000000000" pitchFamily="34" charset="-122"/>
              </a:rPr>
              <a:t>把社会维中的制度因子独立出来，构成可持续发展系统的第四维，系统就表述为一个三角体结构。着重强调从制度上保障决策过程的参与性和实践过程的广泛性。</a:t>
            </a:r>
          </a:p>
        </p:txBody>
      </p:sp>
      <p:sp>
        <p:nvSpPr>
          <p:cNvPr id="48" name="文本框 47">
            <a:extLst>
              <a:ext uri="{FF2B5EF4-FFF2-40B4-BE49-F238E27FC236}">
                <a16:creationId xmlns:a16="http://schemas.microsoft.com/office/drawing/2014/main" id="{17759340-7F80-9436-AE09-E8956338D62A}"/>
              </a:ext>
            </a:extLst>
          </p:cNvPr>
          <p:cNvSpPr txBox="1"/>
          <p:nvPr/>
        </p:nvSpPr>
        <p:spPr>
          <a:xfrm>
            <a:off x="1556985" y="2417998"/>
            <a:ext cx="1738313" cy="384721"/>
          </a:xfrm>
          <a:prstGeom prst="rect">
            <a:avLst/>
          </a:prstGeom>
          <a:noFill/>
        </p:spPr>
        <p:txBody>
          <a:bodyPr wrap="square" lIns="0" tIns="0" rIns="0" bIns="0" rtlCol="0" anchor="ctr" anchorCtr="1">
            <a:spAutoFit/>
          </a:bodyPr>
          <a:lstStyle/>
          <a:p>
            <a:pPr algn="l">
              <a:lnSpc>
                <a:spcPct val="125000"/>
              </a:lnSpc>
            </a:pPr>
            <a:r>
              <a:rPr lang="zh-CN" altLang="en-US" sz="2000" spc="250" dirty="0">
                <a:solidFill>
                  <a:schemeClr val="bg1"/>
                </a:solidFill>
                <a:latin typeface="微软雅黑" panose="020B0503020204020204" pitchFamily="34" charset="-122"/>
                <a:ea typeface="微软雅黑" panose="020B0503020204020204" pitchFamily="34" charset="-122"/>
                <a:sym typeface="思源黑体 CN Light" panose="020B0300000000000000" pitchFamily="34" charset="-122"/>
              </a:rPr>
              <a:t>三角体结构</a:t>
            </a:r>
          </a:p>
        </p:txBody>
      </p:sp>
      <p:grpSp>
        <p:nvGrpSpPr>
          <p:cNvPr id="3" name="组合 2">
            <a:extLst>
              <a:ext uri="{FF2B5EF4-FFF2-40B4-BE49-F238E27FC236}">
                <a16:creationId xmlns:a16="http://schemas.microsoft.com/office/drawing/2014/main" id="{DF351132-8C99-20E8-FD2D-4F4AD22D4BE2}"/>
              </a:ext>
            </a:extLst>
          </p:cNvPr>
          <p:cNvGrpSpPr/>
          <p:nvPr/>
        </p:nvGrpSpPr>
        <p:grpSpPr>
          <a:xfrm>
            <a:off x="4679166" y="1389618"/>
            <a:ext cx="6272576" cy="4481856"/>
            <a:chOff x="364441" y="1293131"/>
            <a:chExt cx="6272576" cy="4481856"/>
          </a:xfrm>
        </p:grpSpPr>
        <p:sp>
          <p:nvSpPr>
            <p:cNvPr id="6" name="任意多边形: 形状 5">
              <a:extLst>
                <a:ext uri="{FF2B5EF4-FFF2-40B4-BE49-F238E27FC236}">
                  <a16:creationId xmlns:a16="http://schemas.microsoft.com/office/drawing/2014/main" id="{AF30409C-EDA8-3FFC-8EFA-77B4FBDF231C}"/>
                </a:ext>
              </a:extLst>
            </p:cNvPr>
            <p:cNvSpPr/>
            <p:nvPr/>
          </p:nvSpPr>
          <p:spPr>
            <a:xfrm>
              <a:off x="1734783" y="2237119"/>
              <a:ext cx="3397208" cy="2616032"/>
            </a:xfrm>
            <a:custGeom>
              <a:avLst/>
              <a:gdLst>
                <a:gd name="connsiteX0" fmla="*/ 1810633 w 3397208"/>
                <a:gd name="connsiteY0" fmla="*/ 0 h 2616032"/>
                <a:gd name="connsiteX1" fmla="*/ 0 w 3397208"/>
                <a:gd name="connsiteY1" fmla="*/ 2071025 h 2616032"/>
                <a:gd name="connsiteX2" fmla="*/ 3397208 w 3397208"/>
                <a:gd name="connsiteY2" fmla="*/ 2616032 h 2616032"/>
                <a:gd name="connsiteX3" fmla="*/ 3397208 w 3397208"/>
                <a:gd name="connsiteY3" fmla="*/ 756954 h 2616032"/>
                <a:gd name="connsiteX4" fmla="*/ 1810633 w 3397208"/>
                <a:gd name="connsiteY4" fmla="*/ 0 h 261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208" h="2616032">
                  <a:moveTo>
                    <a:pt x="1810633" y="0"/>
                  </a:moveTo>
                  <a:lnTo>
                    <a:pt x="0" y="2071025"/>
                  </a:lnTo>
                  <a:lnTo>
                    <a:pt x="3397208" y="2616032"/>
                  </a:lnTo>
                  <a:lnTo>
                    <a:pt x="3397208" y="756954"/>
                  </a:lnTo>
                  <a:lnTo>
                    <a:pt x="1810633"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E2B9B2DB-46C7-6219-B526-9CE9E5AC4E2D}"/>
                </a:ext>
              </a:extLst>
            </p:cNvPr>
            <p:cNvCxnSpPr>
              <a:stCxn id="6" idx="0"/>
              <a:endCxn id="6" idx="2"/>
            </p:cNvCxnSpPr>
            <p:nvPr/>
          </p:nvCxnSpPr>
          <p:spPr>
            <a:xfrm>
              <a:off x="3545416" y="2237119"/>
              <a:ext cx="1586575" cy="261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E69DF64-7B01-7E14-A05E-75436B6A439F}"/>
                </a:ext>
              </a:extLst>
            </p:cNvPr>
            <p:cNvCxnSpPr>
              <a:stCxn id="6" idx="1"/>
              <a:endCxn id="6" idx="3"/>
            </p:cNvCxnSpPr>
            <p:nvPr/>
          </p:nvCxnSpPr>
          <p:spPr>
            <a:xfrm flipV="1">
              <a:off x="1734783" y="2994073"/>
              <a:ext cx="3397208" cy="131407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ADA8CF0-485F-7E89-FF98-5A0E87C84502}"/>
                </a:ext>
              </a:extLst>
            </p:cNvPr>
            <p:cNvSpPr txBox="1"/>
            <p:nvPr/>
          </p:nvSpPr>
          <p:spPr>
            <a:xfrm>
              <a:off x="2889638" y="1692112"/>
              <a:ext cx="1311556" cy="400110"/>
            </a:xfrm>
            <a:prstGeom prst="rect">
              <a:avLst/>
            </a:prstGeom>
            <a:noFill/>
            <a:ln>
              <a:solidFill>
                <a:schemeClr val="accent1"/>
              </a:solidFill>
            </a:ln>
          </p:spPr>
          <p:txBody>
            <a:bodyPr wrap="square" rtlCol="0">
              <a:spAutoFit/>
            </a:bodyPr>
            <a:lstStyle/>
            <a:p>
              <a:pPr algn="ctr"/>
              <a:r>
                <a:rPr lang="zh-CN" altLang="en-US" sz="2000" dirty="0">
                  <a:solidFill>
                    <a:srgbClr val="194B85"/>
                  </a:solidFill>
                  <a:latin typeface="微软雅黑" panose="020B0503020204020204" pitchFamily="34" charset="-122"/>
                  <a:ea typeface="微软雅黑" panose="020B0503020204020204" pitchFamily="34" charset="-122"/>
                </a:rPr>
                <a:t>制度因子</a:t>
              </a:r>
            </a:p>
          </p:txBody>
        </p:sp>
        <p:sp>
          <p:nvSpPr>
            <p:cNvPr id="13" name="文本框 12">
              <a:extLst>
                <a:ext uri="{FF2B5EF4-FFF2-40B4-BE49-F238E27FC236}">
                  <a16:creationId xmlns:a16="http://schemas.microsoft.com/office/drawing/2014/main" id="{CFA89159-9F13-B384-BE52-B03FC0BC876C}"/>
                </a:ext>
              </a:extLst>
            </p:cNvPr>
            <p:cNvSpPr txBox="1"/>
            <p:nvPr/>
          </p:nvSpPr>
          <p:spPr>
            <a:xfrm>
              <a:off x="364441" y="4015572"/>
              <a:ext cx="1311556" cy="400110"/>
            </a:xfrm>
            <a:prstGeom prst="rect">
              <a:avLst/>
            </a:prstGeom>
            <a:noFill/>
            <a:ln>
              <a:solidFill>
                <a:schemeClr val="accent1"/>
              </a:solidFill>
            </a:ln>
          </p:spPr>
          <p:txBody>
            <a:bodyPr wrap="square" rtlCol="0">
              <a:spAutoFit/>
            </a:bodyPr>
            <a:lstStyle/>
            <a:p>
              <a:pPr algn="ctr"/>
              <a:r>
                <a:rPr lang="zh-CN" altLang="en-US" sz="2000" dirty="0">
                  <a:solidFill>
                    <a:srgbClr val="194B85"/>
                  </a:solidFill>
                  <a:latin typeface="微软雅黑" panose="020B0503020204020204" pitchFamily="34" charset="-122"/>
                  <a:ea typeface="微软雅黑" panose="020B0503020204020204" pitchFamily="34" charset="-122"/>
                </a:rPr>
                <a:t>经济因子</a:t>
              </a:r>
            </a:p>
          </p:txBody>
        </p:sp>
        <p:sp>
          <p:nvSpPr>
            <p:cNvPr id="14" name="文本框 13">
              <a:extLst>
                <a:ext uri="{FF2B5EF4-FFF2-40B4-BE49-F238E27FC236}">
                  <a16:creationId xmlns:a16="http://schemas.microsoft.com/office/drawing/2014/main" id="{1F0D9F8D-545B-62AD-B137-57BECBE4BCF8}"/>
                </a:ext>
              </a:extLst>
            </p:cNvPr>
            <p:cNvSpPr txBox="1"/>
            <p:nvPr/>
          </p:nvSpPr>
          <p:spPr>
            <a:xfrm>
              <a:off x="4476213" y="4991219"/>
              <a:ext cx="1311556" cy="400110"/>
            </a:xfrm>
            <a:prstGeom prst="rect">
              <a:avLst/>
            </a:prstGeom>
            <a:noFill/>
            <a:ln>
              <a:solidFill>
                <a:schemeClr val="accent1"/>
              </a:solidFill>
            </a:ln>
          </p:spPr>
          <p:txBody>
            <a:bodyPr wrap="square" rtlCol="0">
              <a:spAutoFit/>
            </a:bodyPr>
            <a:lstStyle/>
            <a:p>
              <a:pPr algn="ctr"/>
              <a:r>
                <a:rPr lang="zh-CN" altLang="en-US" sz="2000" dirty="0">
                  <a:solidFill>
                    <a:srgbClr val="194B85"/>
                  </a:solidFill>
                  <a:latin typeface="微软雅黑" panose="020B0503020204020204" pitchFamily="34" charset="-122"/>
                  <a:ea typeface="微软雅黑" panose="020B0503020204020204" pitchFamily="34" charset="-122"/>
                </a:rPr>
                <a:t>环境因子</a:t>
              </a:r>
            </a:p>
          </p:txBody>
        </p:sp>
        <p:sp>
          <p:nvSpPr>
            <p:cNvPr id="16" name="文本框 15">
              <a:extLst>
                <a:ext uri="{FF2B5EF4-FFF2-40B4-BE49-F238E27FC236}">
                  <a16:creationId xmlns:a16="http://schemas.microsoft.com/office/drawing/2014/main" id="{718E8A31-F81F-3EB6-C338-9E5722781391}"/>
                </a:ext>
              </a:extLst>
            </p:cNvPr>
            <p:cNvSpPr txBox="1"/>
            <p:nvPr/>
          </p:nvSpPr>
          <p:spPr>
            <a:xfrm>
              <a:off x="5166306" y="2593963"/>
              <a:ext cx="1311556" cy="400110"/>
            </a:xfrm>
            <a:prstGeom prst="rect">
              <a:avLst/>
            </a:prstGeom>
            <a:noFill/>
            <a:ln>
              <a:solidFill>
                <a:schemeClr val="accent1"/>
              </a:solidFill>
            </a:ln>
          </p:spPr>
          <p:txBody>
            <a:bodyPr wrap="square" rtlCol="0">
              <a:spAutoFit/>
            </a:bodyPr>
            <a:lstStyle/>
            <a:p>
              <a:pPr algn="ctr"/>
              <a:r>
                <a:rPr lang="zh-CN" altLang="en-US" sz="2000" dirty="0">
                  <a:solidFill>
                    <a:srgbClr val="194B85"/>
                  </a:solidFill>
                  <a:latin typeface="微软雅黑" panose="020B0503020204020204" pitchFamily="34" charset="-122"/>
                  <a:ea typeface="微软雅黑" panose="020B0503020204020204" pitchFamily="34" charset="-122"/>
                </a:rPr>
                <a:t>社会因子</a:t>
              </a:r>
            </a:p>
          </p:txBody>
        </p:sp>
        <p:sp>
          <p:nvSpPr>
            <p:cNvPr id="17" name="文本框 16">
              <a:extLst>
                <a:ext uri="{FF2B5EF4-FFF2-40B4-BE49-F238E27FC236}">
                  <a16:creationId xmlns:a16="http://schemas.microsoft.com/office/drawing/2014/main" id="{52F5ACD7-F4E8-6721-54CF-B881DD09321D}"/>
                </a:ext>
              </a:extLst>
            </p:cNvPr>
            <p:cNvSpPr txBox="1"/>
            <p:nvPr/>
          </p:nvSpPr>
          <p:spPr>
            <a:xfrm>
              <a:off x="5130020" y="2994073"/>
              <a:ext cx="1506997" cy="400110"/>
            </a:xfrm>
            <a:prstGeom prst="rect">
              <a:avLst/>
            </a:prstGeom>
            <a:noFill/>
            <a:ln>
              <a:noFill/>
            </a:ln>
          </p:spPr>
          <p:txBody>
            <a:bodyPr wrap="square" rtlCol="0">
              <a:spAutoFit/>
            </a:bodyPr>
            <a:lstStyle/>
            <a:p>
              <a:pPr algn="ctr"/>
              <a:r>
                <a:rPr lang="zh-CN" altLang="en-US" sz="2000" dirty="0">
                  <a:solidFill>
                    <a:srgbClr val="00B050"/>
                  </a:solidFill>
                  <a:latin typeface="微软雅黑" panose="020B0503020204020204" pitchFamily="34" charset="-122"/>
                  <a:ea typeface="微软雅黑" panose="020B0503020204020204" pitchFamily="34" charset="-122"/>
                </a:rPr>
                <a:t>确保凝聚力</a:t>
              </a:r>
            </a:p>
          </p:txBody>
        </p:sp>
        <p:sp>
          <p:nvSpPr>
            <p:cNvPr id="18" name="文本框 17">
              <a:extLst>
                <a:ext uri="{FF2B5EF4-FFF2-40B4-BE49-F238E27FC236}">
                  <a16:creationId xmlns:a16="http://schemas.microsoft.com/office/drawing/2014/main" id="{6DF02B86-CD4F-EC59-E1EE-F89F9849CB5C}"/>
                </a:ext>
              </a:extLst>
            </p:cNvPr>
            <p:cNvSpPr txBox="1"/>
            <p:nvPr/>
          </p:nvSpPr>
          <p:spPr>
            <a:xfrm>
              <a:off x="2889639" y="1293131"/>
              <a:ext cx="1311556" cy="400110"/>
            </a:xfrm>
            <a:prstGeom prst="rect">
              <a:avLst/>
            </a:prstGeom>
            <a:noFill/>
            <a:ln>
              <a:noFill/>
            </a:ln>
          </p:spPr>
          <p:txBody>
            <a:bodyPr wrap="square" rtlCol="0">
              <a:spAutoFit/>
            </a:bodyPr>
            <a:lstStyle/>
            <a:p>
              <a:pPr algn="ctr"/>
              <a:r>
                <a:rPr lang="zh-CN" altLang="en-US" sz="2000" dirty="0">
                  <a:solidFill>
                    <a:srgbClr val="00B050"/>
                  </a:solidFill>
                  <a:latin typeface="微软雅黑" panose="020B0503020204020204" pitchFamily="34" charset="-122"/>
                  <a:ea typeface="微软雅黑" panose="020B0503020204020204" pitchFamily="34" charset="-122"/>
                </a:rPr>
                <a:t>加强参与</a:t>
              </a:r>
            </a:p>
          </p:txBody>
        </p:sp>
        <p:sp>
          <p:nvSpPr>
            <p:cNvPr id="19" name="文本框 18">
              <a:extLst>
                <a:ext uri="{FF2B5EF4-FFF2-40B4-BE49-F238E27FC236}">
                  <a16:creationId xmlns:a16="http://schemas.microsoft.com/office/drawing/2014/main" id="{D3AD51D9-118B-F78F-75DD-C0F0586534CD}"/>
                </a:ext>
              </a:extLst>
            </p:cNvPr>
            <p:cNvSpPr txBox="1"/>
            <p:nvPr/>
          </p:nvSpPr>
          <p:spPr>
            <a:xfrm>
              <a:off x="364441" y="4415682"/>
              <a:ext cx="1311556" cy="400110"/>
            </a:xfrm>
            <a:prstGeom prst="rect">
              <a:avLst/>
            </a:prstGeom>
            <a:noFill/>
            <a:ln>
              <a:noFill/>
            </a:ln>
          </p:spPr>
          <p:txBody>
            <a:bodyPr wrap="square" rtlCol="0">
              <a:spAutoFit/>
            </a:bodyPr>
            <a:lstStyle/>
            <a:p>
              <a:pPr algn="ctr"/>
              <a:r>
                <a:rPr lang="zh-CN" altLang="en-US" sz="2000" dirty="0">
                  <a:solidFill>
                    <a:srgbClr val="00B050"/>
                  </a:solidFill>
                  <a:latin typeface="微软雅黑" panose="020B0503020204020204" pitchFamily="34" charset="-122"/>
                  <a:ea typeface="微软雅黑" panose="020B0503020204020204" pitchFamily="34" charset="-122"/>
                </a:rPr>
                <a:t>改善竞争</a:t>
              </a:r>
            </a:p>
          </p:txBody>
        </p:sp>
        <p:sp>
          <p:nvSpPr>
            <p:cNvPr id="20" name="文本框 19">
              <a:extLst>
                <a:ext uri="{FF2B5EF4-FFF2-40B4-BE49-F238E27FC236}">
                  <a16:creationId xmlns:a16="http://schemas.microsoft.com/office/drawing/2014/main" id="{20F17D80-D876-E60E-89E7-4CADABB691CA}"/>
                </a:ext>
              </a:extLst>
            </p:cNvPr>
            <p:cNvSpPr txBox="1"/>
            <p:nvPr/>
          </p:nvSpPr>
          <p:spPr>
            <a:xfrm>
              <a:off x="4476213" y="5374877"/>
              <a:ext cx="1311556" cy="400110"/>
            </a:xfrm>
            <a:prstGeom prst="rect">
              <a:avLst/>
            </a:prstGeom>
            <a:noFill/>
            <a:ln>
              <a:noFill/>
            </a:ln>
          </p:spPr>
          <p:txBody>
            <a:bodyPr wrap="square" rtlCol="0">
              <a:spAutoFit/>
            </a:bodyPr>
            <a:lstStyle/>
            <a:p>
              <a:pPr algn="ctr"/>
              <a:r>
                <a:rPr lang="zh-CN" altLang="en-US" sz="2000" dirty="0">
                  <a:solidFill>
                    <a:srgbClr val="00B050"/>
                  </a:solidFill>
                  <a:latin typeface="微软雅黑" panose="020B0503020204020204" pitchFamily="34" charset="-122"/>
                  <a:ea typeface="微软雅黑" panose="020B0503020204020204" pitchFamily="34" charset="-122"/>
                </a:rPr>
                <a:t>限制产量</a:t>
              </a:r>
            </a:p>
          </p:txBody>
        </p:sp>
        <p:cxnSp>
          <p:nvCxnSpPr>
            <p:cNvPr id="21" name="直接箭头连接符 20">
              <a:extLst>
                <a:ext uri="{FF2B5EF4-FFF2-40B4-BE49-F238E27FC236}">
                  <a16:creationId xmlns:a16="http://schemas.microsoft.com/office/drawing/2014/main" id="{4D75D07D-9603-6177-CB2B-0F6C9EED3EB0}"/>
                </a:ext>
              </a:extLst>
            </p:cNvPr>
            <p:cNvCxnSpPr>
              <a:cxnSpLocks/>
              <a:endCxn id="32" idx="2"/>
            </p:cNvCxnSpPr>
            <p:nvPr/>
          </p:nvCxnSpPr>
          <p:spPr>
            <a:xfrm flipH="1" flipV="1">
              <a:off x="2284433" y="2813258"/>
              <a:ext cx="407617" cy="369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B44A0E0-A414-1DF0-B389-65CCE97FE3E7}"/>
                </a:ext>
              </a:extLst>
            </p:cNvPr>
            <p:cNvSpPr txBox="1"/>
            <p:nvPr/>
          </p:nvSpPr>
          <p:spPr>
            <a:xfrm>
              <a:off x="5322894" y="3442827"/>
              <a:ext cx="802066" cy="400110"/>
            </a:xfrm>
            <a:prstGeom prst="rect">
              <a:avLst/>
            </a:prstGeom>
            <a:noFill/>
            <a:ln>
              <a:noFill/>
            </a:ln>
          </p:spPr>
          <p:txBody>
            <a:bodyPr wrap="square" rtlCol="0">
              <a:spAutoFit/>
            </a:bodyPr>
            <a:lstStyle/>
            <a:p>
              <a:pPr algn="ctr"/>
              <a:r>
                <a:rPr lang="zh-CN" altLang="en-US" sz="2000" dirty="0">
                  <a:solidFill>
                    <a:srgbClr val="194B85"/>
                  </a:solidFill>
                  <a:latin typeface="微软雅黑" panose="020B0503020204020204" pitchFamily="34" charset="-122"/>
                  <a:ea typeface="微软雅黑" panose="020B0503020204020204" pitchFamily="34" charset="-122"/>
                </a:rPr>
                <a:t>关心</a:t>
              </a:r>
            </a:p>
          </p:txBody>
        </p:sp>
        <p:cxnSp>
          <p:nvCxnSpPr>
            <p:cNvPr id="23" name="直接箭头连接符 22">
              <a:extLst>
                <a:ext uri="{FF2B5EF4-FFF2-40B4-BE49-F238E27FC236}">
                  <a16:creationId xmlns:a16="http://schemas.microsoft.com/office/drawing/2014/main" id="{A0AC1850-752E-DECA-9519-0FFECCB9CDA4}"/>
                </a:ext>
              </a:extLst>
            </p:cNvPr>
            <p:cNvCxnSpPr>
              <a:cxnSpLocks/>
              <a:endCxn id="24" idx="2"/>
            </p:cNvCxnSpPr>
            <p:nvPr/>
          </p:nvCxnSpPr>
          <p:spPr>
            <a:xfrm flipH="1" flipV="1">
              <a:off x="1809314" y="3320597"/>
              <a:ext cx="721914" cy="661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B1D7B9-5856-4C5B-1B77-51BD7A73023A}"/>
                </a:ext>
              </a:extLst>
            </p:cNvPr>
            <p:cNvSpPr txBox="1"/>
            <p:nvPr/>
          </p:nvSpPr>
          <p:spPr>
            <a:xfrm>
              <a:off x="1153536" y="2920487"/>
              <a:ext cx="1311556" cy="400110"/>
            </a:xfrm>
            <a:prstGeom prst="rect">
              <a:avLst/>
            </a:prstGeom>
            <a:noFill/>
            <a:ln>
              <a:noFill/>
            </a:ln>
          </p:spPr>
          <p:txBody>
            <a:bodyPr wrap="square" rtlCol="0">
              <a:spAutoFit/>
            </a:bodyPr>
            <a:lstStyle/>
            <a:p>
              <a:pPr algn="ctr"/>
              <a:r>
                <a:rPr lang="zh-CN" altLang="en-US" sz="2000" dirty="0">
                  <a:solidFill>
                    <a:srgbClr val="194B85"/>
                  </a:solidFill>
                  <a:latin typeface="微软雅黑" panose="020B0503020204020204" pitchFamily="34" charset="-122"/>
                  <a:ea typeface="微软雅黑" panose="020B0503020204020204" pitchFamily="34" charset="-122"/>
                </a:rPr>
                <a:t>负担分摊</a:t>
              </a:r>
            </a:p>
          </p:txBody>
        </p:sp>
        <p:cxnSp>
          <p:nvCxnSpPr>
            <p:cNvPr id="25" name="直接箭头连接符 24">
              <a:extLst>
                <a:ext uri="{FF2B5EF4-FFF2-40B4-BE49-F238E27FC236}">
                  <a16:creationId xmlns:a16="http://schemas.microsoft.com/office/drawing/2014/main" id="{5D7F1B08-B997-C04F-DB66-1629FB85F880}"/>
                </a:ext>
              </a:extLst>
            </p:cNvPr>
            <p:cNvCxnSpPr>
              <a:cxnSpLocks/>
              <a:endCxn id="26" idx="0"/>
            </p:cNvCxnSpPr>
            <p:nvPr/>
          </p:nvCxnSpPr>
          <p:spPr>
            <a:xfrm flipH="1">
              <a:off x="2215539" y="4407077"/>
              <a:ext cx="101654" cy="430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B4F687D2-C960-7BCC-2717-B52221CCA41F}"/>
                </a:ext>
              </a:extLst>
            </p:cNvPr>
            <p:cNvSpPr txBox="1"/>
            <p:nvPr/>
          </p:nvSpPr>
          <p:spPr>
            <a:xfrm>
              <a:off x="1559761" y="4837793"/>
              <a:ext cx="1311556" cy="400110"/>
            </a:xfrm>
            <a:prstGeom prst="rect">
              <a:avLst/>
            </a:prstGeom>
            <a:noFill/>
            <a:ln>
              <a:noFill/>
            </a:ln>
          </p:spPr>
          <p:txBody>
            <a:bodyPr wrap="square" rtlCol="0">
              <a:spAutoFit/>
            </a:bodyPr>
            <a:lstStyle/>
            <a:p>
              <a:pPr algn="ctr"/>
              <a:r>
                <a:rPr lang="zh-CN" altLang="en-US" sz="2000" dirty="0">
                  <a:solidFill>
                    <a:srgbClr val="194B85"/>
                  </a:solidFill>
                  <a:latin typeface="微软雅黑" panose="020B0503020204020204" pitchFamily="34" charset="-122"/>
                  <a:ea typeface="微软雅黑" panose="020B0503020204020204" pitchFamily="34" charset="-122"/>
                </a:rPr>
                <a:t>经济效益</a:t>
              </a:r>
            </a:p>
          </p:txBody>
        </p:sp>
        <p:cxnSp>
          <p:nvCxnSpPr>
            <p:cNvPr id="27" name="直接箭头连接符 26">
              <a:extLst>
                <a:ext uri="{FF2B5EF4-FFF2-40B4-BE49-F238E27FC236}">
                  <a16:creationId xmlns:a16="http://schemas.microsoft.com/office/drawing/2014/main" id="{4C6F1474-1255-1F38-96D4-8D77391C8AB8}"/>
                </a:ext>
              </a:extLst>
            </p:cNvPr>
            <p:cNvCxnSpPr>
              <a:cxnSpLocks/>
            </p:cNvCxnSpPr>
            <p:nvPr/>
          </p:nvCxnSpPr>
          <p:spPr>
            <a:xfrm flipV="1">
              <a:off x="4665163" y="3671042"/>
              <a:ext cx="729119" cy="413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37B0FF4B-E5DE-9266-90B0-C472B5C3E45E}"/>
                </a:ext>
              </a:extLst>
            </p:cNvPr>
            <p:cNvCxnSpPr>
              <a:cxnSpLocks/>
            </p:cNvCxnSpPr>
            <p:nvPr/>
          </p:nvCxnSpPr>
          <p:spPr>
            <a:xfrm flipV="1">
              <a:off x="5139057" y="4326531"/>
              <a:ext cx="292842" cy="166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646D7343-7900-8A2E-11FC-04D8AFDCB83A}"/>
                </a:ext>
              </a:extLst>
            </p:cNvPr>
            <p:cNvSpPr txBox="1"/>
            <p:nvPr/>
          </p:nvSpPr>
          <p:spPr>
            <a:xfrm>
              <a:off x="5361693" y="4092731"/>
              <a:ext cx="1229806" cy="400110"/>
            </a:xfrm>
            <a:prstGeom prst="rect">
              <a:avLst/>
            </a:prstGeom>
            <a:noFill/>
            <a:ln>
              <a:noFill/>
            </a:ln>
          </p:spPr>
          <p:txBody>
            <a:bodyPr wrap="square" rtlCol="0">
              <a:spAutoFit/>
            </a:bodyPr>
            <a:lstStyle/>
            <a:p>
              <a:pPr algn="ctr"/>
              <a:r>
                <a:rPr lang="zh-CN" altLang="en-US" sz="2000" dirty="0">
                  <a:solidFill>
                    <a:srgbClr val="194B85"/>
                  </a:solidFill>
                  <a:latin typeface="微软雅黑" panose="020B0503020204020204" pitchFamily="34" charset="-122"/>
                  <a:ea typeface="微软雅黑" panose="020B0503020204020204" pitchFamily="34" charset="-122"/>
                </a:rPr>
                <a:t>进入途径</a:t>
              </a:r>
            </a:p>
          </p:txBody>
        </p:sp>
        <p:cxnSp>
          <p:nvCxnSpPr>
            <p:cNvPr id="30" name="直接箭头连接符 29">
              <a:extLst>
                <a:ext uri="{FF2B5EF4-FFF2-40B4-BE49-F238E27FC236}">
                  <a16:creationId xmlns:a16="http://schemas.microsoft.com/office/drawing/2014/main" id="{8E5462E2-D1F7-1655-928A-863E52688258}"/>
                </a:ext>
              </a:extLst>
            </p:cNvPr>
            <p:cNvCxnSpPr>
              <a:cxnSpLocks/>
              <a:endCxn id="31" idx="2"/>
            </p:cNvCxnSpPr>
            <p:nvPr/>
          </p:nvCxnSpPr>
          <p:spPr>
            <a:xfrm flipV="1">
              <a:off x="4509621" y="2379649"/>
              <a:ext cx="208699" cy="316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FA6FB9E4-ABC0-1275-7A87-241291ACA052}"/>
                </a:ext>
              </a:extLst>
            </p:cNvPr>
            <p:cNvSpPr txBox="1"/>
            <p:nvPr/>
          </p:nvSpPr>
          <p:spPr>
            <a:xfrm>
              <a:off x="4357381" y="1979539"/>
              <a:ext cx="721878" cy="400110"/>
            </a:xfrm>
            <a:prstGeom prst="rect">
              <a:avLst/>
            </a:prstGeom>
            <a:noFill/>
            <a:ln>
              <a:noFill/>
            </a:ln>
          </p:spPr>
          <p:txBody>
            <a:bodyPr wrap="square" rtlCol="0">
              <a:spAutoFit/>
            </a:bodyPr>
            <a:lstStyle/>
            <a:p>
              <a:pPr algn="ctr"/>
              <a:r>
                <a:rPr lang="zh-CN" altLang="en-US" sz="2000" dirty="0">
                  <a:solidFill>
                    <a:srgbClr val="194B85"/>
                  </a:solidFill>
                  <a:latin typeface="微软雅黑" panose="020B0503020204020204" pitchFamily="34" charset="-122"/>
                  <a:ea typeface="微软雅黑" panose="020B0503020204020204" pitchFamily="34" charset="-122"/>
                </a:rPr>
                <a:t>民主</a:t>
              </a:r>
            </a:p>
          </p:txBody>
        </p:sp>
        <p:sp>
          <p:nvSpPr>
            <p:cNvPr id="32" name="文本框 31">
              <a:extLst>
                <a:ext uri="{FF2B5EF4-FFF2-40B4-BE49-F238E27FC236}">
                  <a16:creationId xmlns:a16="http://schemas.microsoft.com/office/drawing/2014/main" id="{86A56472-E78A-CC0B-F778-23FDA601D060}"/>
                </a:ext>
              </a:extLst>
            </p:cNvPr>
            <p:cNvSpPr txBox="1"/>
            <p:nvPr/>
          </p:nvSpPr>
          <p:spPr>
            <a:xfrm>
              <a:off x="1923494" y="2413148"/>
              <a:ext cx="721878" cy="400110"/>
            </a:xfrm>
            <a:prstGeom prst="rect">
              <a:avLst/>
            </a:prstGeom>
            <a:noFill/>
            <a:ln>
              <a:noFill/>
            </a:ln>
          </p:spPr>
          <p:txBody>
            <a:bodyPr wrap="square" rtlCol="0">
              <a:spAutoFit/>
            </a:bodyPr>
            <a:lstStyle/>
            <a:p>
              <a:pPr algn="ctr"/>
              <a:r>
                <a:rPr lang="zh-CN" altLang="en-US" sz="2000" dirty="0">
                  <a:solidFill>
                    <a:srgbClr val="194B85"/>
                  </a:solidFill>
                  <a:latin typeface="微软雅黑" panose="020B0503020204020204" pitchFamily="34" charset="-122"/>
                  <a:ea typeface="微软雅黑" panose="020B0503020204020204" pitchFamily="34" charset="-122"/>
                </a:rPr>
                <a:t>公正</a:t>
              </a:r>
            </a:p>
          </p:txBody>
        </p:sp>
      </p:grpSp>
    </p:spTree>
    <p:extLst>
      <p:ext uri="{BB962C8B-B14F-4D97-AF65-F5344CB8AC3E}">
        <p14:creationId xmlns:p14="http://schemas.microsoft.com/office/powerpoint/2010/main" val="1830861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可持续发展的系统框架体系</a:t>
            </a:r>
          </a:p>
        </p:txBody>
      </p:sp>
      <p:sp>
        <p:nvSpPr>
          <p:cNvPr id="4" name="灯片编号占位符 3"/>
          <p:cNvSpPr>
            <a:spLocks noGrp="1"/>
          </p:cNvSpPr>
          <p:nvPr>
            <p:ph type="sldNum" sz="quarter" idx="12"/>
          </p:nvPr>
        </p:nvSpPr>
        <p:spPr/>
        <p:txBody>
          <a:bodyPr/>
          <a:lstStyle/>
          <a:p>
            <a:fld id="{EE5DA195-227C-46EF-A8A8-131AD85CB2AA}" type="slidenum">
              <a:rPr lang="zh-CN" altLang="en-US" smtClean="0"/>
              <a:pPr/>
              <a:t>15</a:t>
            </a:fld>
            <a:endParaRPr lang="zh-CN" altLang="en-US" dirty="0"/>
          </a:p>
        </p:txBody>
      </p:sp>
      <p:sp>
        <p:nvSpPr>
          <p:cNvPr id="5" name="Text Box 7">
            <a:extLst>
              <a:ext uri="{FF2B5EF4-FFF2-40B4-BE49-F238E27FC236}">
                <a16:creationId xmlns:a16="http://schemas.microsoft.com/office/drawing/2014/main" id="{FB06719E-7B50-BBE6-9886-4876A646072E}"/>
              </a:ext>
            </a:extLst>
          </p:cNvPr>
          <p:cNvSpPr txBox="1">
            <a:spLocks noChangeArrowheads="1"/>
          </p:cNvSpPr>
          <p:nvPr/>
        </p:nvSpPr>
        <p:spPr bwMode="auto">
          <a:xfrm>
            <a:off x="558963" y="1218830"/>
            <a:ext cx="4608513" cy="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nSpc>
                <a:spcPct val="150000"/>
              </a:lnSpc>
            </a:pPr>
            <a:r>
              <a:rPr lang="zh-CN" altLang="en-US" sz="2400" b="1" dirty="0">
                <a:solidFill>
                  <a:srgbClr val="194B85"/>
                </a:solidFill>
                <a:latin typeface="微软雅黑" panose="020B0503020204020204" pitchFamily="34" charset="-122"/>
                <a:ea typeface="微软雅黑" panose="020B0503020204020204" pitchFamily="34" charset="-122"/>
              </a:rPr>
              <a:t>可持续发展系统的基本结构</a:t>
            </a:r>
          </a:p>
        </p:txBody>
      </p:sp>
      <p:sp>
        <p:nvSpPr>
          <p:cNvPr id="6" name="矩形: 圆顶角 10">
            <a:extLst>
              <a:ext uri="{FF2B5EF4-FFF2-40B4-BE49-F238E27FC236}">
                <a16:creationId xmlns:a16="http://schemas.microsoft.com/office/drawing/2014/main" id="{1121EDCE-B6DC-570D-7D87-D7D5DEC21AEE}"/>
              </a:ext>
            </a:extLst>
          </p:cNvPr>
          <p:cNvSpPr/>
          <p:nvPr/>
        </p:nvSpPr>
        <p:spPr>
          <a:xfrm>
            <a:off x="821604" y="2128988"/>
            <a:ext cx="3177265" cy="3696777"/>
          </a:xfrm>
          <a:prstGeom prst="round2SameRect">
            <a:avLst>
              <a:gd name="adj1" fmla="val 9815"/>
              <a:gd name="adj2" fmla="val 0"/>
            </a:avLst>
          </a:prstGeom>
          <a:gradFill>
            <a:gsLst>
              <a:gs pos="100000">
                <a:schemeClr val="bg1"/>
              </a:gs>
              <a:gs pos="0">
                <a:schemeClr val="bg1">
                  <a:lumMod val="95000"/>
                </a:schemeClr>
              </a:gs>
            </a:gsLst>
            <a:lin ang="2700000" scaled="0"/>
          </a:gradFill>
          <a:ln>
            <a:solidFill>
              <a:schemeClr val="bg1">
                <a:lumMod val="85000"/>
              </a:schemeClr>
            </a:solidFill>
          </a:ln>
          <a:effectLst>
            <a:outerShdw blurRad="127000" dir="16200000" algn="ctr"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 name="矩形: 圆角 15">
            <a:extLst>
              <a:ext uri="{FF2B5EF4-FFF2-40B4-BE49-F238E27FC236}">
                <a16:creationId xmlns:a16="http://schemas.microsoft.com/office/drawing/2014/main" id="{5FC303FC-1B4B-333B-B153-31BE747DE3FD}"/>
              </a:ext>
            </a:extLst>
          </p:cNvPr>
          <p:cNvSpPr/>
          <p:nvPr/>
        </p:nvSpPr>
        <p:spPr>
          <a:xfrm>
            <a:off x="1205420" y="2403326"/>
            <a:ext cx="2380343" cy="483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14" name="矩形 13">
            <a:extLst>
              <a:ext uri="{FF2B5EF4-FFF2-40B4-BE49-F238E27FC236}">
                <a16:creationId xmlns:a16="http://schemas.microsoft.com/office/drawing/2014/main" id="{6B84B62D-D84B-113C-B8CA-B40E82469BCD}"/>
              </a:ext>
            </a:extLst>
          </p:cNvPr>
          <p:cNvSpPr/>
          <p:nvPr/>
        </p:nvSpPr>
        <p:spPr>
          <a:xfrm>
            <a:off x="829224" y="5806707"/>
            <a:ext cx="3177265" cy="1371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090D551F-2821-175F-27BA-19C91EEAD9C3}"/>
              </a:ext>
            </a:extLst>
          </p:cNvPr>
          <p:cNvSpPr txBox="1"/>
          <p:nvPr/>
        </p:nvSpPr>
        <p:spPr>
          <a:xfrm>
            <a:off x="1855834" y="5319266"/>
            <a:ext cx="1131356" cy="369332"/>
          </a:xfrm>
          <a:prstGeom prst="rect">
            <a:avLst/>
          </a:prstGeom>
          <a:noFill/>
        </p:spPr>
        <p:txBody>
          <a:bodyPr wrap="square" lIns="0" tIns="0" rIns="0" bIns="0" rtlCol="0" anchor="ctr" anchorCtr="0">
            <a:spAutoFit/>
          </a:bodyPr>
          <a:lstStyle/>
          <a:p>
            <a:pPr algn="ctr">
              <a:defRPr/>
            </a:pPr>
            <a:r>
              <a:rPr lang="en-US" altLang="zh-CN" sz="2400" kern="0" spc="300" dirty="0">
                <a:solidFill>
                  <a:schemeClr val="accent5"/>
                </a:solidFill>
                <a:latin typeface="微软雅黑" panose="020B0503020204020204" pitchFamily="34" charset="-122"/>
                <a:ea typeface="微软雅黑" panose="020B0503020204020204" pitchFamily="34" charset="-122"/>
                <a:sym typeface="思源黑体 CN Normal" panose="020B0400000000000000" pitchFamily="34" charset="-122"/>
              </a:rPr>
              <a:t>- 03 -</a:t>
            </a:r>
            <a:endParaRPr lang="zh-CN" altLang="en-US" sz="2400" kern="0" spc="300" dirty="0">
              <a:solidFill>
                <a:schemeClr val="accent5"/>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46" name="文本框 45">
            <a:extLst>
              <a:ext uri="{FF2B5EF4-FFF2-40B4-BE49-F238E27FC236}">
                <a16:creationId xmlns:a16="http://schemas.microsoft.com/office/drawing/2014/main" id="{BC51E7C5-10DC-BF97-1D2F-94A1FD0DB60C}"/>
              </a:ext>
            </a:extLst>
          </p:cNvPr>
          <p:cNvSpPr txBox="1"/>
          <p:nvPr/>
        </p:nvSpPr>
        <p:spPr>
          <a:xfrm>
            <a:off x="1275983" y="3018601"/>
            <a:ext cx="2133493" cy="2160591"/>
          </a:xfrm>
          <a:prstGeom prst="rect">
            <a:avLst/>
          </a:prstGeom>
          <a:noFill/>
        </p:spPr>
        <p:txBody>
          <a:bodyPr wrap="square" lIns="0" tIns="0" rIns="0" bIns="0" rtlCol="0" anchor="ctr" anchorCtr="1">
            <a:spAutoFit/>
          </a:bodyPr>
          <a:lstStyle>
            <a:defPPr>
              <a:defRPr lang="zh-CN"/>
            </a:defPPr>
            <a:lvl1pPr>
              <a:lnSpc>
                <a:spcPct val="130000"/>
              </a:lnSpc>
              <a:defRPr kumimoji="1">
                <a:latin typeface="Arial" panose="020B0604020202020204" pitchFamily="34" charset="0"/>
              </a:defRPr>
            </a:lvl1pPr>
          </a:lstStyle>
          <a:p>
            <a:r>
              <a:rPr lang="zh-CN" altLang="en-US" dirty="0">
                <a:latin typeface="微软雅黑" panose="020B0503020204020204" pitchFamily="34" charset="-122"/>
                <a:ea typeface="微软雅黑" panose="020B0503020204020204" pitchFamily="34" charset="-122"/>
                <a:sym typeface="思源黑体 CN Light" panose="020B0300000000000000" pitchFamily="34" charset="-122"/>
              </a:rPr>
              <a:t>可持续发展系统可分为生态、经济和社会可持续发展三个子系统。它们是处在不同水平线上的三个子系统。</a:t>
            </a:r>
          </a:p>
        </p:txBody>
      </p:sp>
      <p:sp>
        <p:nvSpPr>
          <p:cNvPr id="49" name="文本框 48">
            <a:extLst>
              <a:ext uri="{FF2B5EF4-FFF2-40B4-BE49-F238E27FC236}">
                <a16:creationId xmlns:a16="http://schemas.microsoft.com/office/drawing/2014/main" id="{FD1C355E-1777-51DB-0580-531C0BDCD208}"/>
              </a:ext>
            </a:extLst>
          </p:cNvPr>
          <p:cNvSpPr txBox="1"/>
          <p:nvPr/>
        </p:nvSpPr>
        <p:spPr>
          <a:xfrm>
            <a:off x="1354765" y="2450018"/>
            <a:ext cx="2133493" cy="349583"/>
          </a:xfrm>
          <a:prstGeom prst="rect">
            <a:avLst/>
          </a:prstGeom>
          <a:noFill/>
        </p:spPr>
        <p:txBody>
          <a:bodyPr wrap="square" lIns="0" tIns="0" rIns="0" bIns="0" rtlCol="0" anchor="ctr" anchorCtr="1">
            <a:spAutoFit/>
          </a:bodyPr>
          <a:lstStyle/>
          <a:p>
            <a:pPr algn="l">
              <a:lnSpc>
                <a:spcPct val="125000"/>
              </a:lnSpc>
            </a:pPr>
            <a:r>
              <a:rPr lang="zh-CN" altLang="en-US" sz="2000" spc="250" dirty="0">
                <a:solidFill>
                  <a:schemeClr val="bg1"/>
                </a:solidFill>
                <a:latin typeface="微软雅黑" panose="020B0503020204020204" pitchFamily="34" charset="-122"/>
                <a:ea typeface="微软雅黑" panose="020B0503020204020204" pitchFamily="34" charset="-122"/>
                <a:sym typeface="思源黑体 CN Light" panose="020B0300000000000000" pitchFamily="34" charset="-122"/>
              </a:rPr>
              <a:t>金字塔结构</a:t>
            </a:r>
          </a:p>
        </p:txBody>
      </p:sp>
      <p:grpSp>
        <p:nvGrpSpPr>
          <p:cNvPr id="3" name="组合 2">
            <a:extLst>
              <a:ext uri="{FF2B5EF4-FFF2-40B4-BE49-F238E27FC236}">
                <a16:creationId xmlns:a16="http://schemas.microsoft.com/office/drawing/2014/main" id="{D181A944-B8F8-2B68-8E0A-8B5046D1C603}"/>
              </a:ext>
            </a:extLst>
          </p:cNvPr>
          <p:cNvGrpSpPr/>
          <p:nvPr/>
        </p:nvGrpSpPr>
        <p:grpSpPr>
          <a:xfrm>
            <a:off x="4453248" y="2372562"/>
            <a:ext cx="6739387" cy="2859814"/>
            <a:chOff x="2846146" y="1867595"/>
            <a:chExt cx="6739387" cy="2859814"/>
          </a:xfrm>
        </p:grpSpPr>
        <p:sp>
          <p:nvSpPr>
            <p:cNvPr id="7" name="等腰三角形 6">
              <a:extLst>
                <a:ext uri="{FF2B5EF4-FFF2-40B4-BE49-F238E27FC236}">
                  <a16:creationId xmlns:a16="http://schemas.microsoft.com/office/drawing/2014/main" id="{86BB2F1A-632E-5DDD-9E4A-294A7DF21D03}"/>
                </a:ext>
              </a:extLst>
            </p:cNvPr>
            <p:cNvSpPr/>
            <p:nvPr/>
          </p:nvSpPr>
          <p:spPr>
            <a:xfrm>
              <a:off x="4099068" y="1867595"/>
              <a:ext cx="3993863" cy="2855288"/>
            </a:xfrm>
            <a:prstGeom prst="triangl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4A1595B9-5514-AA22-D794-F6D6F97E3F80}"/>
                </a:ext>
              </a:extLst>
            </p:cNvPr>
            <p:cNvCxnSpPr>
              <a:stCxn id="7" idx="0"/>
              <a:endCxn id="7" idx="3"/>
            </p:cNvCxnSpPr>
            <p:nvPr/>
          </p:nvCxnSpPr>
          <p:spPr>
            <a:xfrm>
              <a:off x="6096000" y="1867595"/>
              <a:ext cx="0" cy="2855288"/>
            </a:xfrm>
            <a:prstGeom prst="line">
              <a:avLst/>
            </a:prstGeom>
            <a:noFill/>
            <a:ln w="952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EF4C7CE-3C32-CA51-8378-BCF017071E24}"/>
                </a:ext>
              </a:extLst>
            </p:cNvPr>
            <p:cNvCxnSpPr>
              <a:cxnSpLocks/>
            </p:cNvCxnSpPr>
            <p:nvPr/>
          </p:nvCxnSpPr>
          <p:spPr>
            <a:xfrm>
              <a:off x="2846146" y="4717336"/>
              <a:ext cx="6739387" cy="10073"/>
            </a:xfrm>
            <a:prstGeom prst="line">
              <a:avLst/>
            </a:prstGeom>
            <a:noFill/>
            <a:ln w="28575">
              <a:prstDash val="sysDot"/>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A732975-9911-F160-E79E-40CEB7B70DA3}"/>
                </a:ext>
              </a:extLst>
            </p:cNvPr>
            <p:cNvCxnSpPr>
              <a:cxnSpLocks/>
            </p:cNvCxnSpPr>
            <p:nvPr/>
          </p:nvCxnSpPr>
          <p:spPr>
            <a:xfrm flipV="1">
              <a:off x="3415375" y="4032323"/>
              <a:ext cx="5676021" cy="24949"/>
            </a:xfrm>
            <a:prstGeom prst="line">
              <a:avLst/>
            </a:prstGeom>
            <a:noFill/>
            <a:ln w="28575">
              <a:prstDash val="sysDot"/>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98C9ADC-02E0-433C-AF3C-34A3C06C503D}"/>
                </a:ext>
              </a:extLst>
            </p:cNvPr>
            <p:cNvCxnSpPr>
              <a:cxnSpLocks/>
            </p:cNvCxnSpPr>
            <p:nvPr/>
          </p:nvCxnSpPr>
          <p:spPr>
            <a:xfrm flipV="1">
              <a:off x="3854421" y="3354321"/>
              <a:ext cx="4748182" cy="13804"/>
            </a:xfrm>
            <a:prstGeom prst="line">
              <a:avLst/>
            </a:prstGeom>
            <a:noFill/>
            <a:ln w="28575">
              <a:prstDash val="sysDot"/>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C7D17C38-450D-7A85-FA57-E7F204A4399C}"/>
                </a:ext>
              </a:extLst>
            </p:cNvPr>
            <p:cNvSpPr txBox="1"/>
            <p:nvPr/>
          </p:nvSpPr>
          <p:spPr>
            <a:xfrm>
              <a:off x="2896734" y="4261218"/>
              <a:ext cx="1223951" cy="461665"/>
            </a:xfrm>
            <a:prstGeom prst="rect">
              <a:avLst/>
            </a:prstGeom>
            <a:noFill/>
          </p:spPr>
          <p:txBody>
            <a:bodyPr wrap="square" rtlCol="0">
              <a:spAutoFit/>
            </a:bodyPr>
            <a:lstStyle/>
            <a:p>
              <a:pPr algn="ctr"/>
              <a:r>
                <a:rPr lang="zh-CN" altLang="en-US" sz="2400" dirty="0">
                  <a:solidFill>
                    <a:srgbClr val="194B85"/>
                  </a:solidFill>
                  <a:latin typeface="微软雅黑" panose="020B0503020204020204" pitchFamily="34" charset="-122"/>
                  <a:ea typeface="微软雅黑" panose="020B0503020204020204" pitchFamily="34" charset="-122"/>
                </a:rPr>
                <a:t>基础层</a:t>
              </a:r>
            </a:p>
          </p:txBody>
        </p:sp>
        <p:sp>
          <p:nvSpPr>
            <p:cNvPr id="15" name="文本框 14">
              <a:extLst>
                <a:ext uri="{FF2B5EF4-FFF2-40B4-BE49-F238E27FC236}">
                  <a16:creationId xmlns:a16="http://schemas.microsoft.com/office/drawing/2014/main" id="{5C760C31-87F4-239F-55F8-E76DE2E15070}"/>
                </a:ext>
              </a:extLst>
            </p:cNvPr>
            <p:cNvSpPr txBox="1"/>
            <p:nvPr/>
          </p:nvSpPr>
          <p:spPr>
            <a:xfrm>
              <a:off x="3401073" y="3570658"/>
              <a:ext cx="1223951" cy="461665"/>
            </a:xfrm>
            <a:prstGeom prst="rect">
              <a:avLst/>
            </a:prstGeom>
            <a:noFill/>
          </p:spPr>
          <p:txBody>
            <a:bodyPr wrap="square" rtlCol="0">
              <a:spAutoFit/>
            </a:bodyPr>
            <a:lstStyle/>
            <a:p>
              <a:pPr algn="ctr"/>
              <a:r>
                <a:rPr lang="zh-CN" altLang="en-US" sz="2400" dirty="0">
                  <a:solidFill>
                    <a:srgbClr val="194B85"/>
                  </a:solidFill>
                  <a:latin typeface="微软雅黑" panose="020B0503020204020204" pitchFamily="34" charset="-122"/>
                  <a:ea typeface="微软雅黑" panose="020B0503020204020204" pitchFamily="34" charset="-122"/>
                </a:rPr>
                <a:t>动力层</a:t>
              </a:r>
            </a:p>
          </p:txBody>
        </p:sp>
        <p:sp>
          <p:nvSpPr>
            <p:cNvPr id="17" name="文本框 16">
              <a:extLst>
                <a:ext uri="{FF2B5EF4-FFF2-40B4-BE49-F238E27FC236}">
                  <a16:creationId xmlns:a16="http://schemas.microsoft.com/office/drawing/2014/main" id="{6A39B0C9-20D9-B952-7869-0F6D26E70571}"/>
                </a:ext>
              </a:extLst>
            </p:cNvPr>
            <p:cNvSpPr txBox="1"/>
            <p:nvPr/>
          </p:nvSpPr>
          <p:spPr>
            <a:xfrm>
              <a:off x="3854421" y="2888486"/>
              <a:ext cx="1223951" cy="461665"/>
            </a:xfrm>
            <a:prstGeom prst="rect">
              <a:avLst/>
            </a:prstGeom>
            <a:noFill/>
          </p:spPr>
          <p:txBody>
            <a:bodyPr wrap="square" rtlCol="0">
              <a:spAutoFit/>
            </a:bodyPr>
            <a:lstStyle/>
            <a:p>
              <a:pPr algn="ctr"/>
              <a:r>
                <a:rPr lang="zh-CN" altLang="en-US" sz="2400" dirty="0">
                  <a:solidFill>
                    <a:srgbClr val="194B85"/>
                  </a:solidFill>
                  <a:latin typeface="微软雅黑" panose="020B0503020204020204" pitchFamily="34" charset="-122"/>
                  <a:ea typeface="微软雅黑" panose="020B0503020204020204" pitchFamily="34" charset="-122"/>
                </a:rPr>
                <a:t>目标层</a:t>
              </a:r>
            </a:p>
          </p:txBody>
        </p:sp>
        <p:sp>
          <p:nvSpPr>
            <p:cNvPr id="18" name="文本框 17">
              <a:extLst>
                <a:ext uri="{FF2B5EF4-FFF2-40B4-BE49-F238E27FC236}">
                  <a16:creationId xmlns:a16="http://schemas.microsoft.com/office/drawing/2014/main" id="{0D9F307F-AF99-4478-A9B7-2136C3405ACD}"/>
                </a:ext>
              </a:extLst>
            </p:cNvPr>
            <p:cNvSpPr txBox="1"/>
            <p:nvPr/>
          </p:nvSpPr>
          <p:spPr>
            <a:xfrm>
              <a:off x="7110001" y="2886712"/>
              <a:ext cx="1492602" cy="461665"/>
            </a:xfrm>
            <a:prstGeom prst="rect">
              <a:avLst/>
            </a:prstGeom>
            <a:noFill/>
          </p:spPr>
          <p:txBody>
            <a:bodyPr wrap="square" rtlCol="0">
              <a:spAutoFit/>
            </a:bodyPr>
            <a:lstStyle/>
            <a:p>
              <a:r>
                <a:rPr lang="zh-CN" altLang="en-US" sz="2400" dirty="0">
                  <a:solidFill>
                    <a:srgbClr val="194B85"/>
                  </a:solidFill>
                  <a:latin typeface="微软雅黑" panose="020B0503020204020204" pitchFamily="34" charset="-122"/>
                  <a:ea typeface="微软雅黑" panose="020B0503020204020204" pitchFamily="34" charset="-122"/>
                </a:rPr>
                <a:t>指向作用</a:t>
              </a:r>
            </a:p>
          </p:txBody>
        </p:sp>
        <p:sp>
          <p:nvSpPr>
            <p:cNvPr id="19" name="文本框 18">
              <a:extLst>
                <a:ext uri="{FF2B5EF4-FFF2-40B4-BE49-F238E27FC236}">
                  <a16:creationId xmlns:a16="http://schemas.microsoft.com/office/drawing/2014/main" id="{F87D6F91-F6DD-00C0-0827-FEE3F6D5905D}"/>
                </a:ext>
              </a:extLst>
            </p:cNvPr>
            <p:cNvSpPr txBox="1"/>
            <p:nvPr/>
          </p:nvSpPr>
          <p:spPr>
            <a:xfrm>
              <a:off x="7598794" y="3544940"/>
              <a:ext cx="1492602" cy="461665"/>
            </a:xfrm>
            <a:prstGeom prst="rect">
              <a:avLst/>
            </a:prstGeom>
            <a:noFill/>
          </p:spPr>
          <p:txBody>
            <a:bodyPr wrap="square" rtlCol="0">
              <a:spAutoFit/>
            </a:bodyPr>
            <a:lstStyle/>
            <a:p>
              <a:r>
                <a:rPr lang="zh-CN" altLang="en-US" sz="2400" dirty="0">
                  <a:solidFill>
                    <a:srgbClr val="194B85"/>
                  </a:solidFill>
                  <a:latin typeface="微软雅黑" panose="020B0503020204020204" pitchFamily="34" charset="-122"/>
                  <a:ea typeface="微软雅黑" panose="020B0503020204020204" pitchFamily="34" charset="-122"/>
                </a:rPr>
                <a:t>驱动作用</a:t>
              </a:r>
            </a:p>
          </p:txBody>
        </p:sp>
        <p:sp>
          <p:nvSpPr>
            <p:cNvPr id="20" name="文本框 19">
              <a:extLst>
                <a:ext uri="{FF2B5EF4-FFF2-40B4-BE49-F238E27FC236}">
                  <a16:creationId xmlns:a16="http://schemas.microsoft.com/office/drawing/2014/main" id="{34A2ACFA-9D06-8C74-C7EE-7C2D68EE9F02}"/>
                </a:ext>
              </a:extLst>
            </p:cNvPr>
            <p:cNvSpPr txBox="1"/>
            <p:nvPr/>
          </p:nvSpPr>
          <p:spPr>
            <a:xfrm>
              <a:off x="8092931" y="4247576"/>
              <a:ext cx="1492602" cy="461665"/>
            </a:xfrm>
            <a:prstGeom prst="rect">
              <a:avLst/>
            </a:prstGeom>
            <a:noFill/>
          </p:spPr>
          <p:txBody>
            <a:bodyPr wrap="square" rtlCol="0">
              <a:spAutoFit/>
            </a:bodyPr>
            <a:lstStyle/>
            <a:p>
              <a:r>
                <a:rPr lang="zh-CN" altLang="en-US" sz="2400" dirty="0">
                  <a:solidFill>
                    <a:srgbClr val="194B85"/>
                  </a:solidFill>
                  <a:latin typeface="微软雅黑" panose="020B0503020204020204" pitchFamily="34" charset="-122"/>
                  <a:ea typeface="微软雅黑" panose="020B0503020204020204" pitchFamily="34" charset="-122"/>
                </a:rPr>
                <a:t>承载作用</a:t>
              </a:r>
            </a:p>
          </p:txBody>
        </p:sp>
        <p:sp>
          <p:nvSpPr>
            <p:cNvPr id="21" name="文本框 20">
              <a:extLst>
                <a:ext uri="{FF2B5EF4-FFF2-40B4-BE49-F238E27FC236}">
                  <a16:creationId xmlns:a16="http://schemas.microsoft.com/office/drawing/2014/main" id="{A066411F-27E7-5BF3-71BD-64C7477F563B}"/>
                </a:ext>
              </a:extLst>
            </p:cNvPr>
            <p:cNvSpPr txBox="1"/>
            <p:nvPr/>
          </p:nvSpPr>
          <p:spPr>
            <a:xfrm>
              <a:off x="4859656" y="3576614"/>
              <a:ext cx="2485157" cy="461665"/>
            </a:xfrm>
            <a:prstGeom prst="rect">
              <a:avLst/>
            </a:prstGeom>
            <a:noFill/>
          </p:spPr>
          <p:txBody>
            <a:bodyPr wrap="square" rtlCol="0">
              <a:spAutoFit/>
            </a:bodyPr>
            <a:lstStyle/>
            <a:p>
              <a:pPr algn="ctr"/>
              <a:r>
                <a:rPr lang="zh-CN" altLang="en-US" sz="2400" dirty="0">
                  <a:solidFill>
                    <a:srgbClr val="194B85"/>
                  </a:solidFill>
                  <a:latin typeface="微软雅黑" panose="020B0503020204020204" pitchFamily="34" charset="-122"/>
                  <a:ea typeface="微软雅黑" panose="020B0503020204020204" pitchFamily="34" charset="-122"/>
                </a:rPr>
                <a:t>经济可持续发展</a:t>
              </a:r>
            </a:p>
          </p:txBody>
        </p:sp>
        <p:sp>
          <p:nvSpPr>
            <p:cNvPr id="22" name="文本框 21">
              <a:extLst>
                <a:ext uri="{FF2B5EF4-FFF2-40B4-BE49-F238E27FC236}">
                  <a16:creationId xmlns:a16="http://schemas.microsoft.com/office/drawing/2014/main" id="{905B16E4-1F18-C0AC-5458-3FBD380CE7A4}"/>
                </a:ext>
              </a:extLst>
            </p:cNvPr>
            <p:cNvSpPr txBox="1"/>
            <p:nvPr/>
          </p:nvSpPr>
          <p:spPr>
            <a:xfrm>
              <a:off x="4859656" y="4249330"/>
              <a:ext cx="2485157" cy="461665"/>
            </a:xfrm>
            <a:prstGeom prst="rect">
              <a:avLst/>
            </a:prstGeom>
            <a:noFill/>
          </p:spPr>
          <p:txBody>
            <a:bodyPr wrap="square" rtlCol="0">
              <a:spAutoFit/>
            </a:bodyPr>
            <a:lstStyle/>
            <a:p>
              <a:pPr algn="ctr"/>
              <a:r>
                <a:rPr lang="zh-CN" altLang="en-US" sz="2400" dirty="0">
                  <a:solidFill>
                    <a:srgbClr val="194B85"/>
                  </a:solidFill>
                  <a:latin typeface="微软雅黑" panose="020B0503020204020204" pitchFamily="34" charset="-122"/>
                  <a:ea typeface="微软雅黑" panose="020B0503020204020204" pitchFamily="34" charset="-122"/>
                </a:rPr>
                <a:t>生态可持续发展</a:t>
              </a:r>
            </a:p>
          </p:txBody>
        </p:sp>
        <p:sp>
          <p:nvSpPr>
            <p:cNvPr id="23" name="文本框 22">
              <a:extLst>
                <a:ext uri="{FF2B5EF4-FFF2-40B4-BE49-F238E27FC236}">
                  <a16:creationId xmlns:a16="http://schemas.microsoft.com/office/drawing/2014/main" id="{BB444EAC-F797-CA4A-EF6B-6009A340D574}"/>
                </a:ext>
              </a:extLst>
            </p:cNvPr>
            <p:cNvSpPr txBox="1"/>
            <p:nvPr/>
          </p:nvSpPr>
          <p:spPr>
            <a:xfrm>
              <a:off x="5201884" y="2525016"/>
              <a:ext cx="1800701" cy="830997"/>
            </a:xfrm>
            <a:prstGeom prst="rect">
              <a:avLst/>
            </a:prstGeom>
            <a:noFill/>
          </p:spPr>
          <p:txBody>
            <a:bodyPr wrap="square" rtlCol="0">
              <a:spAutoFit/>
            </a:bodyPr>
            <a:lstStyle/>
            <a:p>
              <a:pPr algn="ctr"/>
              <a:r>
                <a:rPr lang="zh-CN" altLang="en-US" sz="2400" dirty="0">
                  <a:solidFill>
                    <a:srgbClr val="194B85"/>
                  </a:solidFill>
                  <a:latin typeface="微软雅黑" panose="020B0503020204020204" pitchFamily="34" charset="-122"/>
                  <a:ea typeface="微软雅黑" panose="020B0503020204020204" pitchFamily="34" charset="-122"/>
                </a:rPr>
                <a:t>社会</a:t>
              </a:r>
              <a:endParaRPr lang="en-US" altLang="zh-CN" sz="2400" dirty="0">
                <a:solidFill>
                  <a:srgbClr val="194B85"/>
                </a:solidFill>
                <a:latin typeface="微软雅黑" panose="020B0503020204020204" pitchFamily="34" charset="-122"/>
                <a:ea typeface="微软雅黑" panose="020B0503020204020204" pitchFamily="34" charset="-122"/>
              </a:endParaRPr>
            </a:p>
            <a:p>
              <a:pPr algn="ctr"/>
              <a:r>
                <a:rPr lang="zh-CN" altLang="en-US" sz="2400" dirty="0">
                  <a:solidFill>
                    <a:srgbClr val="194B85"/>
                  </a:solidFill>
                  <a:latin typeface="微软雅黑" panose="020B0503020204020204" pitchFamily="34" charset="-122"/>
                  <a:ea typeface="微软雅黑" panose="020B0503020204020204" pitchFamily="34" charset="-122"/>
                </a:rPr>
                <a:t>可持续发展</a:t>
              </a:r>
            </a:p>
          </p:txBody>
        </p:sp>
      </p:grpSp>
    </p:spTree>
    <p:extLst>
      <p:ext uri="{BB962C8B-B14F-4D97-AF65-F5344CB8AC3E}">
        <p14:creationId xmlns:p14="http://schemas.microsoft.com/office/powerpoint/2010/main" val="167837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02</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2866875" y="3862154"/>
            <a:ext cx="5438148"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lvl="0">
              <a:lnSpc>
                <a:spcPct val="100000"/>
              </a:lnSpc>
              <a:defRPr/>
            </a:pPr>
            <a:r>
              <a:rPr lang="en-US" altLang="zh-CN" sz="4000" dirty="0">
                <a:solidFill>
                  <a:srgbClr val="194B85"/>
                </a:solidFill>
                <a:latin typeface="Segoe UI"/>
                <a:ea typeface="微软雅黑"/>
              </a:rPr>
              <a:t>IT</a:t>
            </a:r>
            <a:r>
              <a:rPr lang="zh-CN" altLang="en-US" sz="4000" dirty="0">
                <a:solidFill>
                  <a:srgbClr val="194B85"/>
                </a:solidFill>
                <a:latin typeface="Segoe UI"/>
                <a:ea typeface="微软雅黑"/>
              </a:rPr>
              <a:t>行业的可持续性</a:t>
            </a:r>
          </a:p>
        </p:txBody>
      </p:sp>
      <p:sp>
        <p:nvSpPr>
          <p:cNvPr id="2" name="矩形 1">
            <a:extLst>
              <a:ext uri="{FF2B5EF4-FFF2-40B4-BE49-F238E27FC236}">
                <a16:creationId xmlns:a16="http://schemas.microsoft.com/office/drawing/2014/main" id="{033E6E6A-C126-4AD4-9C90-98866A2A42F2}"/>
              </a:ext>
            </a:extLst>
          </p:cNvPr>
          <p:cNvSpPr/>
          <p:nvPr/>
        </p:nvSpPr>
        <p:spPr>
          <a:xfrm>
            <a:off x="180109" y="5682038"/>
            <a:ext cx="10506941" cy="646331"/>
          </a:xfrm>
          <a:prstGeom prst="rect">
            <a:avLst/>
          </a:prstGeom>
        </p:spPr>
        <p:txBody>
          <a:bodyPr wrap="square">
            <a:spAutoFit/>
          </a:bodyPr>
          <a:lstStyle/>
          <a:p>
            <a:r>
              <a:rPr lang="zh-CN" altLang="en-US" dirty="0">
                <a:solidFill>
                  <a:srgbClr val="194B85"/>
                </a:solidFill>
                <a:latin typeface="微软雅黑 Light" panose="020B0502040204020203" pitchFamily="34" charset="-122"/>
                <a:ea typeface="微软雅黑 Light" panose="020B0502040204020203" pitchFamily="34" charset="-122"/>
              </a:rPr>
              <a:t>华为可持续发展报告</a:t>
            </a:r>
            <a:endParaRPr lang="en-US" altLang="zh-CN" dirty="0">
              <a:solidFill>
                <a:srgbClr val="194B85"/>
              </a:solidFill>
              <a:latin typeface="微软雅黑 Light" panose="020B0502040204020203" pitchFamily="34" charset="-122"/>
              <a:ea typeface="微软雅黑 Light" panose="020B0502040204020203" pitchFamily="34" charset="-122"/>
            </a:endParaRPr>
          </a:p>
          <a:p>
            <a:r>
              <a:rPr lang="en-US" altLang="zh-CN" dirty="0">
                <a:solidFill>
                  <a:srgbClr val="194B85"/>
                </a:solidFill>
                <a:latin typeface="微软雅黑 Light" panose="020B0502040204020203" pitchFamily="34" charset="-122"/>
                <a:ea typeface="微软雅黑 Light" panose="020B0502040204020203" pitchFamily="34" charset="-122"/>
              </a:rPr>
              <a:t>https://www-file.huawei.com/-/media/corp2020/pdf/sustainability/sustainability-report-2021-cn.pdf</a:t>
            </a:r>
            <a:endParaRPr lang="zh-CN" altLang="en-US" dirty="0">
              <a:solidFill>
                <a:srgbClr val="194B85"/>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74942710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en-US" altLang="zh-CN" dirty="0"/>
              <a:t>IT</a:t>
            </a:r>
            <a:r>
              <a:rPr lang="zh-CN" altLang="en-US" dirty="0"/>
              <a:t>行业的可持续性</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fld id="{EE5DA195-227C-46EF-A8A8-131AD85CB2AA}" type="slidenum">
              <a:rPr lang="zh-CN" altLang="en-US" smtClean="0"/>
              <a:pPr/>
              <a:t>17</a:t>
            </a:fld>
            <a:endParaRPr lang="zh-CN" altLang="en-US" dirty="0"/>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indent="-34290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在不损害环境、社会或经济的情况下继续提供技术解决方案和服务</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主要问题：能耗、碳排放、电子废弃物污染</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主要技术：</a:t>
            </a:r>
            <a:endParaRPr lang="en-US" altLang="zh-CN" dirty="0">
              <a:latin typeface="微软雅黑" panose="020B0503020204020204" pitchFamily="34" charset="-122"/>
              <a:ea typeface="微软雅黑" panose="020B0503020204020204" pitchFamily="34" charset="-122"/>
            </a:endParaRPr>
          </a:p>
          <a:p>
            <a:pPr lvl="1" indent="-360000">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绿色计算</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可持续计算</a:t>
            </a:r>
            <a:endParaRPr lang="en-US" altLang="zh-CN" sz="2400" dirty="0">
              <a:latin typeface="微软雅黑" panose="020B0503020204020204" pitchFamily="34" charset="-122"/>
              <a:ea typeface="微软雅黑" panose="020B0503020204020204" pitchFamily="34" charset="-122"/>
            </a:endParaRPr>
          </a:p>
          <a:p>
            <a:pPr lvl="1" indent="-360000">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电子废弃物处理技术</a:t>
            </a:r>
            <a:endParaRPr lang="en-US" altLang="zh-CN" sz="2400" dirty="0">
              <a:latin typeface="微软雅黑" panose="020B0503020204020204" pitchFamily="34" charset="-122"/>
              <a:ea typeface="微软雅黑" panose="020B0503020204020204" pitchFamily="34" charset="-122"/>
            </a:endParaRPr>
          </a:p>
          <a:p>
            <a:pPr lvl="1" indent="-360000">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更新换代</a:t>
            </a:r>
            <a:endParaRPr lang="en-US" altLang="zh-CN" sz="2400" dirty="0">
              <a:latin typeface="微软雅黑" panose="020B0503020204020204" pitchFamily="34" charset="-122"/>
              <a:ea typeface="微软雅黑" panose="020B0503020204020204" pitchFamily="34" charset="-122"/>
            </a:endParaRPr>
          </a:p>
          <a:p>
            <a:pPr lvl="1" indent="-360000">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兼容性</a:t>
            </a:r>
            <a:endParaRPr lang="en-US" altLang="zh-CN" sz="2400" dirty="0">
              <a:latin typeface="微软雅黑" panose="020B0503020204020204" pitchFamily="34" charset="-122"/>
              <a:ea typeface="微软雅黑" panose="020B0503020204020204" pitchFamily="34" charset="-122"/>
            </a:endParaRPr>
          </a:p>
          <a:p>
            <a:pPr lvl="1" indent="-360000">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终端设备软硬件升级，延长产品生命周期</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29143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能耗问题</a:t>
            </a:r>
          </a:p>
        </p:txBody>
      </p:sp>
      <p:sp>
        <p:nvSpPr>
          <p:cNvPr id="3" name="内容占位符 2"/>
          <p:cNvSpPr>
            <a:spLocks noGrp="1"/>
          </p:cNvSpPr>
          <p:nvPr>
            <p:ph idx="1"/>
          </p:nvPr>
        </p:nvSpPr>
        <p:spPr>
          <a:xfrm>
            <a:off x="673100" y="1200211"/>
            <a:ext cx="10864850" cy="1798484"/>
          </a:xfrm>
        </p:spPr>
        <p:txBody>
          <a:bodyPr>
            <a:normAutofit fontScale="92500" lnSpcReduction="10000"/>
          </a:bodyPr>
          <a:lstStyle/>
          <a:p>
            <a:pPr marL="342900" indent="-342900" algn="l">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数据中心能耗惊人</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“神威</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太湖之光” 一小时的用电量</a:t>
            </a:r>
            <a:r>
              <a:rPr lang="en-US" altLang="zh-CN" dirty="0">
                <a:latin typeface="微软雅黑" panose="020B0503020204020204" pitchFamily="34" charset="-122"/>
                <a:ea typeface="微软雅黑" panose="020B0503020204020204" pitchFamily="34" charset="-122"/>
              </a:rPr>
              <a:t>1.5w</a:t>
            </a:r>
            <a:r>
              <a:rPr lang="zh-CN" altLang="en-US" dirty="0">
                <a:latin typeface="微软雅黑" panose="020B0503020204020204" pitchFamily="34" charset="-122"/>
                <a:ea typeface="微软雅黑" panose="020B0503020204020204" pitchFamily="34" charset="-122"/>
              </a:rPr>
              <a:t>度电，相当于</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个清华大学</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GPT-3</a:t>
            </a:r>
            <a:r>
              <a:rPr lang="zh-CN" altLang="en-US" dirty="0">
                <a:latin typeface="微软雅黑" panose="020B0503020204020204" pitchFamily="34" charset="-122"/>
                <a:ea typeface="微软雅黑" panose="020B0503020204020204" pitchFamily="34" charset="-122"/>
              </a:rPr>
              <a:t>的一次训练要消耗约</a:t>
            </a:r>
            <a:r>
              <a:rPr lang="en-US" altLang="zh-CN" dirty="0">
                <a:latin typeface="微软雅黑" panose="020B0503020204020204" pitchFamily="34" charset="-122"/>
                <a:ea typeface="微软雅黑" panose="020B0503020204020204" pitchFamily="34" charset="-122"/>
              </a:rPr>
              <a:t>19</a:t>
            </a:r>
            <a:r>
              <a:rPr lang="zh-CN" altLang="en-US" dirty="0">
                <a:latin typeface="微软雅黑" panose="020B0503020204020204" pitchFamily="34" charset="-122"/>
                <a:ea typeface="微软雅黑" panose="020B0503020204020204" pitchFamily="34" charset="-122"/>
              </a:rPr>
              <a:t>万度的电力</a:t>
            </a:r>
            <a:endParaRPr lang="en-US" altLang="zh-CN"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EE5DA195-227C-46EF-A8A8-131AD85CB2AA}" type="slidenum">
              <a:rPr lang="zh-CN" altLang="en-US" smtClean="0"/>
              <a:pPr/>
              <a:t>18</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68" y="3118803"/>
            <a:ext cx="4984223" cy="30319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6" name="Picture 2" descr="https://img0.baidu.com/it/u=3842680116,1598966878&amp;fm=253&amp;fmt=auto&amp;app=120&amp;f=JPEG?w=889&amp;h=500">
            <a:extLst>
              <a:ext uri="{FF2B5EF4-FFF2-40B4-BE49-F238E27FC236}">
                <a16:creationId xmlns:a16="http://schemas.microsoft.com/office/drawing/2014/main" id="{64E580BB-9A4B-4E3B-B590-05CCCEE59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8476" y="3118803"/>
            <a:ext cx="5389473" cy="303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831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81287-1B80-4064-BC73-EF049159A504}"/>
              </a:ext>
            </a:extLst>
          </p:cNvPr>
          <p:cNvSpPr>
            <a:spLocks noGrp="1"/>
          </p:cNvSpPr>
          <p:nvPr>
            <p:ph type="title"/>
          </p:nvPr>
        </p:nvSpPr>
        <p:spPr/>
        <p:txBody>
          <a:bodyPr/>
          <a:lstStyle/>
          <a:p>
            <a:r>
              <a:rPr lang="zh-CN" altLang="en-US" dirty="0"/>
              <a:t>碳排放问题</a:t>
            </a:r>
          </a:p>
        </p:txBody>
      </p:sp>
      <p:sp>
        <p:nvSpPr>
          <p:cNvPr id="4" name="灯片编号占位符 3">
            <a:extLst>
              <a:ext uri="{FF2B5EF4-FFF2-40B4-BE49-F238E27FC236}">
                <a16:creationId xmlns:a16="http://schemas.microsoft.com/office/drawing/2014/main" id="{59FFF382-A6AF-4A75-9A14-FA90CCCA1872}"/>
              </a:ext>
            </a:extLst>
          </p:cNvPr>
          <p:cNvSpPr>
            <a:spLocks noGrp="1"/>
          </p:cNvSpPr>
          <p:nvPr>
            <p:ph type="sldNum" sz="quarter" idx="12"/>
          </p:nvPr>
        </p:nvSpPr>
        <p:spPr/>
        <p:txBody>
          <a:bodyPr/>
          <a:lstStyle/>
          <a:p>
            <a:fld id="{8721491F-D304-4A06-8CBD-23BCF5D1E510}" type="slidenum">
              <a:rPr lang="zh-CN" altLang="en-US" smtClean="0"/>
              <a:pPr/>
              <a:t>19</a:t>
            </a:fld>
            <a:endParaRPr lang="zh-CN" altLang="en-US" dirty="0"/>
          </a:p>
        </p:txBody>
      </p:sp>
      <p:pic>
        <p:nvPicPr>
          <p:cNvPr id="5" name="图片 4">
            <a:extLst>
              <a:ext uri="{FF2B5EF4-FFF2-40B4-BE49-F238E27FC236}">
                <a16:creationId xmlns:a16="http://schemas.microsoft.com/office/drawing/2014/main" id="{E4CB3EB8-6ECB-4D39-BF9C-2503319EFE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0908" y="1714576"/>
            <a:ext cx="8500639" cy="4627526"/>
          </a:xfrm>
          <a:prstGeom prst="rect">
            <a:avLst/>
          </a:prstGeom>
          <a:effectLst>
            <a:outerShdw blurRad="50800" dist="38100" dir="2700000" algn="tl" rotWithShape="0">
              <a:prstClr val="black">
                <a:alpha val="40000"/>
              </a:prstClr>
            </a:outerShdw>
          </a:effectLst>
        </p:spPr>
      </p:pic>
      <p:sp>
        <p:nvSpPr>
          <p:cNvPr id="3" name="矩形 2">
            <a:extLst>
              <a:ext uri="{FF2B5EF4-FFF2-40B4-BE49-F238E27FC236}">
                <a16:creationId xmlns:a16="http://schemas.microsoft.com/office/drawing/2014/main" id="{106BF607-D4AE-4CDE-A024-53749E59F818}"/>
              </a:ext>
            </a:extLst>
          </p:cNvPr>
          <p:cNvSpPr/>
          <p:nvPr/>
        </p:nvSpPr>
        <p:spPr>
          <a:xfrm>
            <a:off x="745241" y="1006690"/>
            <a:ext cx="10855190" cy="707886"/>
          </a:xfrm>
          <a:prstGeom prst="rect">
            <a:avLst/>
          </a:prstGeom>
        </p:spPr>
        <p:txBody>
          <a:bodyPr wrap="square">
            <a:spAutoFit/>
          </a:bodyPr>
          <a:lstStyle/>
          <a:p>
            <a:r>
              <a:rPr lang="zh-CN" altLang="en-US" sz="2000" dirty="0">
                <a:solidFill>
                  <a:srgbClr val="194B85"/>
                </a:solidFill>
                <a:latin typeface="微软雅黑" panose="020B0503020204020204" pitchFamily="34" charset="-122"/>
                <a:ea typeface="微软雅黑" panose="020B0503020204020204" pitchFamily="34" charset="-122"/>
              </a:rPr>
              <a:t>2021年全国数据中心碳排放量达1.35亿吨，占全国二氧化碳排放量的1.14%左右。</a:t>
            </a:r>
            <a:endParaRPr lang="en-US" altLang="zh-CN" sz="2000" dirty="0">
              <a:solidFill>
                <a:srgbClr val="194B85"/>
              </a:solidFill>
              <a:latin typeface="微软雅黑" panose="020B0503020204020204" pitchFamily="34" charset="-122"/>
              <a:ea typeface="微软雅黑" panose="020B0503020204020204" pitchFamily="34" charset="-122"/>
            </a:endParaRPr>
          </a:p>
          <a:p>
            <a:pPr algn="r"/>
            <a:r>
              <a:rPr lang="en-US" altLang="zh-CN" sz="2000" dirty="0">
                <a:solidFill>
                  <a:srgbClr val="194B85"/>
                </a:solidFill>
                <a:latin typeface="微软雅黑" panose="020B0503020204020204" pitchFamily="34" charset="-122"/>
                <a:ea typeface="微软雅黑" panose="020B0503020204020204" pitchFamily="34" charset="-122"/>
              </a:rPr>
              <a:t>——</a:t>
            </a:r>
            <a:r>
              <a:rPr lang="zh-CN" altLang="en-US" sz="2000" dirty="0">
                <a:solidFill>
                  <a:srgbClr val="194B85"/>
                </a:solidFill>
                <a:latin typeface="微软雅黑" panose="020B0503020204020204" pitchFamily="34" charset="-122"/>
                <a:ea typeface="微软雅黑" panose="020B0503020204020204" pitchFamily="34" charset="-122"/>
              </a:rPr>
              <a:t>中国信息通信研究院</a:t>
            </a:r>
          </a:p>
        </p:txBody>
      </p:sp>
    </p:spTree>
    <p:extLst>
      <p:ext uri="{BB962C8B-B14F-4D97-AF65-F5344CB8AC3E}">
        <p14:creationId xmlns:p14="http://schemas.microsoft.com/office/powerpoint/2010/main" val="2909833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12FA6-E793-48E1-B2D8-2A86B7007882}"/>
              </a:ext>
            </a:extLst>
          </p:cNvPr>
          <p:cNvSpPr>
            <a:spLocks noGrp="1"/>
          </p:cNvSpPr>
          <p:nvPr>
            <p:ph type="title"/>
          </p:nvPr>
        </p:nvSpPr>
        <p:spPr/>
        <p:txBody>
          <a:bodyPr/>
          <a:lstStyle/>
          <a:p>
            <a:r>
              <a:rPr lang="zh-CN" altLang="en-US" dirty="0"/>
              <a:t>教学内容</a:t>
            </a:r>
          </a:p>
        </p:txBody>
      </p:sp>
      <p:sp>
        <p:nvSpPr>
          <p:cNvPr id="4" name="灯片编号占位符 3">
            <a:extLst>
              <a:ext uri="{FF2B5EF4-FFF2-40B4-BE49-F238E27FC236}">
                <a16:creationId xmlns:a16="http://schemas.microsoft.com/office/drawing/2014/main" id="{BA8EA243-4BEA-44B1-818B-CF3475A7AEA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 name="表格 2">
            <a:extLst>
              <a:ext uri="{FF2B5EF4-FFF2-40B4-BE49-F238E27FC236}">
                <a16:creationId xmlns:a16="http://schemas.microsoft.com/office/drawing/2014/main" id="{0D278E66-E8D4-4A99-8010-BF348C6D16DA}"/>
              </a:ext>
            </a:extLst>
          </p:cNvPr>
          <p:cNvGraphicFramePr>
            <a:graphicFrameLocks noGrp="1"/>
          </p:cNvGraphicFramePr>
          <p:nvPr>
            <p:extLst>
              <p:ext uri="{D42A27DB-BD31-4B8C-83A1-F6EECF244321}">
                <p14:modId xmlns:p14="http://schemas.microsoft.com/office/powerpoint/2010/main" val="3400623576"/>
              </p:ext>
            </p:extLst>
          </p:nvPr>
        </p:nvGraphicFramePr>
        <p:xfrm>
          <a:off x="298580" y="1102326"/>
          <a:ext cx="11610978" cy="4845629"/>
        </p:xfrm>
        <a:graphic>
          <a:graphicData uri="http://schemas.openxmlformats.org/drawingml/2006/table">
            <a:tbl>
              <a:tblPr>
                <a:tableStyleId>{5C22544A-7EE6-4342-B048-85BDC9FD1C3A}</a:tableStyleId>
              </a:tblPr>
              <a:tblGrid>
                <a:gridCol w="2664000">
                  <a:extLst>
                    <a:ext uri="{9D8B030D-6E8A-4147-A177-3AD203B41FA5}">
                      <a16:colId xmlns:a16="http://schemas.microsoft.com/office/drawing/2014/main" val="3387329542"/>
                    </a:ext>
                  </a:extLst>
                </a:gridCol>
                <a:gridCol w="5508000">
                  <a:extLst>
                    <a:ext uri="{9D8B030D-6E8A-4147-A177-3AD203B41FA5}">
                      <a16:colId xmlns:a16="http://schemas.microsoft.com/office/drawing/2014/main" val="3842411723"/>
                    </a:ext>
                  </a:extLst>
                </a:gridCol>
                <a:gridCol w="879566">
                  <a:extLst>
                    <a:ext uri="{9D8B030D-6E8A-4147-A177-3AD203B41FA5}">
                      <a16:colId xmlns:a16="http://schemas.microsoft.com/office/drawing/2014/main" val="292208673"/>
                    </a:ext>
                  </a:extLst>
                </a:gridCol>
                <a:gridCol w="639853">
                  <a:extLst>
                    <a:ext uri="{9D8B030D-6E8A-4147-A177-3AD203B41FA5}">
                      <a16:colId xmlns:a16="http://schemas.microsoft.com/office/drawing/2014/main" val="1876341773"/>
                    </a:ext>
                  </a:extLst>
                </a:gridCol>
                <a:gridCol w="639853">
                  <a:extLst>
                    <a:ext uri="{9D8B030D-6E8A-4147-A177-3AD203B41FA5}">
                      <a16:colId xmlns:a16="http://schemas.microsoft.com/office/drawing/2014/main" val="1476985177"/>
                    </a:ext>
                  </a:extLst>
                </a:gridCol>
                <a:gridCol w="639853">
                  <a:extLst>
                    <a:ext uri="{9D8B030D-6E8A-4147-A177-3AD203B41FA5}">
                      <a16:colId xmlns:a16="http://schemas.microsoft.com/office/drawing/2014/main" val="439713201"/>
                    </a:ext>
                  </a:extLst>
                </a:gridCol>
                <a:gridCol w="639853">
                  <a:extLst>
                    <a:ext uri="{9D8B030D-6E8A-4147-A177-3AD203B41FA5}">
                      <a16:colId xmlns:a16="http://schemas.microsoft.com/office/drawing/2014/main" val="3184935153"/>
                    </a:ext>
                  </a:extLst>
                </a:gridCol>
              </a:tblGrid>
              <a:tr h="765648">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标题</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课程内容</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重难点</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支撑课程目标</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课内学时</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教学方式</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课外学时</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课外环节</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3402374821"/>
                  </a:ext>
                </a:extLst>
              </a:tr>
              <a:tr h="963196">
                <a:tc>
                  <a:txBody>
                    <a:bodyPr/>
                    <a:lstStyle/>
                    <a:p>
                      <a:pPr marL="0" algn="l"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第</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6</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章 环境与可持续发展</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本章重点难点：树立可持续发展的系统观，学会分析工程实践的可持续性。</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en-US" altLang="zh-CN" sz="1800" u="none" strike="noStrike" kern="1200">
                          <a:solidFill>
                            <a:srgbClr val="194B85"/>
                          </a:solidFill>
                          <a:effectLst/>
                          <a:latin typeface="微软雅黑 Light" panose="020B0502040204020203" pitchFamily="34" charset="-122"/>
                          <a:ea typeface="微软雅黑 Light" panose="020B0502040204020203" pitchFamily="34" charset="-122"/>
                          <a:cs typeface="+mn-cs"/>
                        </a:rPr>
                        <a:t>/</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en-US" altLang="zh-CN" sz="1800" u="none" strike="noStrike" kern="1200">
                          <a:solidFill>
                            <a:srgbClr val="194B85"/>
                          </a:solidFill>
                          <a:effectLst/>
                          <a:latin typeface="微软雅黑 Light" panose="020B0502040204020203" pitchFamily="34" charset="-122"/>
                          <a:ea typeface="微软雅黑 Light" panose="020B0502040204020203" pitchFamily="34" charset="-122"/>
                          <a:cs typeface="+mn-cs"/>
                        </a:rPr>
                        <a:t>/</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en-US" altLang="zh-CN" sz="1800" u="none" strike="noStrike" kern="1200">
                          <a:solidFill>
                            <a:srgbClr val="194B85"/>
                          </a:solidFill>
                          <a:effectLst/>
                          <a:latin typeface="微软雅黑 Light" panose="020B0502040204020203" pitchFamily="34" charset="-122"/>
                          <a:ea typeface="微软雅黑 Light" panose="020B0502040204020203" pitchFamily="34" charset="-122"/>
                          <a:cs typeface="+mn-cs"/>
                        </a:rPr>
                        <a:t>/</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3113916786"/>
                  </a:ext>
                </a:extLst>
              </a:tr>
              <a:tr h="781667">
                <a:tc>
                  <a:txBody>
                    <a:bodyPr/>
                    <a:lstStyle/>
                    <a:p>
                      <a:pPr marL="0" algn="l" defTabSz="914400" rtl="0" eaLnBrk="1" fontAlgn="ctr" latinLnBrk="0" hangingPunct="1"/>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6.1 </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可持续发展的系统观</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理解可持续发展的系统观内涵，了解其框架体系。</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4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M2,M3</a:t>
                      </a:r>
                      <a:endPar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en-US" altLang="zh-CN" sz="1800" u="none" strike="noStrike" kern="1200">
                          <a:solidFill>
                            <a:srgbClr val="194B85"/>
                          </a:solidFill>
                          <a:effectLst/>
                          <a:latin typeface="微软雅黑 Light" panose="020B0502040204020203" pitchFamily="34" charset="-122"/>
                          <a:ea typeface="微软雅黑 Light" panose="020B0502040204020203" pitchFamily="34" charset="-122"/>
                          <a:cs typeface="+mn-cs"/>
                        </a:rPr>
                        <a:t>1</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zh-CN" altLang="en-US" sz="1800" u="none" strike="noStrike" kern="1200">
                          <a:solidFill>
                            <a:srgbClr val="194B85"/>
                          </a:solidFill>
                          <a:effectLst/>
                          <a:latin typeface="微软雅黑 Light" panose="020B0502040204020203" pitchFamily="34" charset="-122"/>
                          <a:ea typeface="微软雅黑 Light" panose="020B0502040204020203" pitchFamily="34" charset="-122"/>
                          <a:cs typeface="+mn-cs"/>
                        </a:rPr>
                        <a:t>讲授</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　</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2023596388"/>
                  </a:ext>
                </a:extLst>
              </a:tr>
              <a:tr h="906842">
                <a:tc>
                  <a:txBody>
                    <a:bodyPr/>
                    <a:lstStyle/>
                    <a:p>
                      <a:pPr marL="0" algn="l" defTabSz="914400" rtl="0" eaLnBrk="1" fontAlgn="ctr" latinLnBrk="0" hangingPunct="1"/>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6.2 IT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行业的可持续性</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从绿色计算、更新换代、兼容性等方面理解</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IT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工程项目的可持续性。</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40000"/>
                        </a:lnSpc>
                      </a:pP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M2,M3</a:t>
                      </a:r>
                      <a:endPar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2</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讲授、讨论</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　</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　</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747261768"/>
                  </a:ext>
                </a:extLst>
              </a:tr>
              <a:tr h="1428276">
                <a:tc>
                  <a:txBody>
                    <a:bodyPr/>
                    <a:lstStyle/>
                    <a:p>
                      <a:pPr marL="0" algn="l" defTabSz="914400" rtl="0" eaLnBrk="1" fontAlgn="ctr" latinLnBrk="0" hangingPunct="1"/>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6.3 IT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技术促进可持续发展</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知晓联合国</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2030</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年可持续发展目标，了解</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IT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技术促进</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SDG</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目标的实现方法。</a:t>
                      </a:r>
                      <a:b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br>
                      <a:r>
                        <a:rPr lang="zh-CN" altLang="en-US" sz="1800" b="1" u="none" strike="noStrike" kern="1200" dirty="0">
                          <a:solidFill>
                            <a:srgbClr val="194B85"/>
                          </a:solidFill>
                          <a:effectLst/>
                          <a:latin typeface="微软雅黑" panose="020B0503020204020204" pitchFamily="34" charset="-122"/>
                          <a:ea typeface="微软雅黑" panose="020B0503020204020204" pitchFamily="34" charset="-122"/>
                          <a:cs typeface="+mn-cs"/>
                        </a:rPr>
                        <a:t>案例分析作业：在第一章的复杂工程问题基础上深刻分析该工程实践的可持续性。</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40000"/>
                        </a:lnSpc>
                      </a:pP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M2,M3</a:t>
                      </a:r>
                      <a:endPar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1</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讲授、讨论</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2</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zh-CN" altLang="en-US" sz="1800" b="1" u="none" strike="noStrike" kern="1200" dirty="0">
                          <a:solidFill>
                            <a:srgbClr val="194B85"/>
                          </a:solidFill>
                          <a:effectLst/>
                          <a:latin typeface="微软雅黑" panose="020B0503020204020204" pitchFamily="34" charset="-122"/>
                          <a:ea typeface="微软雅黑" panose="020B0503020204020204" pitchFamily="34" charset="-122"/>
                          <a:cs typeface="+mn-cs"/>
                        </a:rPr>
                        <a:t>案例分析作业</a:t>
                      </a:r>
                    </a:p>
                  </a:txBody>
                  <a:tcPr marL="0" marR="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2202191225"/>
                  </a:ext>
                </a:extLst>
              </a:tr>
            </a:tbl>
          </a:graphicData>
        </a:graphic>
      </p:graphicFrame>
    </p:spTree>
    <p:extLst>
      <p:ext uri="{BB962C8B-B14F-4D97-AF65-F5344CB8AC3E}">
        <p14:creationId xmlns:p14="http://schemas.microsoft.com/office/powerpoint/2010/main" val="1224064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电子废弃物污染问题</a:t>
            </a:r>
            <a:r>
              <a:rPr lang="en-US" altLang="zh-CN" dirty="0"/>
              <a:t>——</a:t>
            </a:r>
            <a:r>
              <a:rPr lang="zh-CN" altLang="en-US" dirty="0"/>
              <a:t>更新换代</a:t>
            </a:r>
          </a:p>
        </p:txBody>
      </p:sp>
      <p:sp>
        <p:nvSpPr>
          <p:cNvPr id="3" name="内容占位符 2"/>
          <p:cNvSpPr>
            <a:spLocks noGrp="1"/>
          </p:cNvSpPr>
          <p:nvPr>
            <p:ph idx="1"/>
          </p:nvPr>
        </p:nvSpPr>
        <p:spPr/>
        <p:txBody>
          <a:bodyPr>
            <a:normAutofit/>
          </a:bodyPr>
          <a:lstStyle/>
          <a:p>
            <a:pPr marL="342900" indent="-342900" algn="l">
              <a:lnSpc>
                <a:spcPct val="150000"/>
              </a:lnSpc>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产品更新换代快：</a:t>
            </a:r>
            <a:endParaRPr lang="en-US" altLang="zh-CN"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世界上第一台通用计算机诞生于</a:t>
            </a:r>
            <a:r>
              <a:rPr lang="en-US" altLang="zh-CN" dirty="0">
                <a:latin typeface="微软雅黑" panose="020B0503020204020204" pitchFamily="34" charset="-122"/>
                <a:ea typeface="微软雅黑" panose="020B0503020204020204" pitchFamily="34" charset="-122"/>
              </a:rPr>
              <a:t>1946</a:t>
            </a:r>
            <a:r>
              <a:rPr lang="zh-CN" altLang="en-US" dirty="0">
                <a:latin typeface="微软雅黑" panose="020B0503020204020204" pitchFamily="34" charset="-122"/>
                <a:ea typeface="微软雅黑" panose="020B0503020204020204" pitchFamily="34" charset="-122"/>
              </a:rPr>
              <a:t>年，距今才</a:t>
            </a:r>
            <a:r>
              <a:rPr lang="en-US" altLang="zh-CN" dirty="0">
                <a:latin typeface="微软雅黑" panose="020B0503020204020204" pitchFamily="34" charset="-122"/>
                <a:ea typeface="微软雅黑" panose="020B0503020204020204" pitchFamily="34" charset="-122"/>
              </a:rPr>
              <a:t>77</a:t>
            </a:r>
            <a:r>
              <a:rPr lang="zh-CN" altLang="en-US" dirty="0">
                <a:latin typeface="微软雅黑" panose="020B0503020204020204" pitchFamily="34" charset="-122"/>
                <a:ea typeface="微软雅黑" panose="020B0503020204020204" pitchFamily="34" charset="-122"/>
              </a:rPr>
              <a:t>年</a:t>
            </a:r>
          </a:p>
          <a:p>
            <a:pPr lvl="1" indent="-360000" algn="l">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互联网始于</a:t>
            </a:r>
            <a:r>
              <a:rPr lang="en-US" altLang="zh-CN" dirty="0">
                <a:latin typeface="微软雅黑" panose="020B0503020204020204" pitchFamily="34" charset="-122"/>
                <a:ea typeface="微软雅黑" panose="020B0503020204020204" pitchFamily="34" charset="-122"/>
              </a:rPr>
              <a:t>1969</a:t>
            </a:r>
            <a:r>
              <a:rPr lang="zh-CN" altLang="en-US" dirty="0">
                <a:latin typeface="微软雅黑" panose="020B0503020204020204" pitchFamily="34" charset="-122"/>
                <a:ea typeface="微软雅黑" panose="020B0503020204020204" pitchFamily="34" charset="-122"/>
              </a:rPr>
              <a:t>年，距今才</a:t>
            </a:r>
            <a:r>
              <a:rPr lang="en-US" altLang="zh-CN" dirty="0">
                <a:latin typeface="微软雅黑" panose="020B0503020204020204" pitchFamily="34" charset="-122"/>
                <a:ea typeface="微软雅黑" panose="020B0503020204020204" pitchFamily="34" charset="-122"/>
              </a:rPr>
              <a:t>54</a:t>
            </a:r>
            <a:r>
              <a:rPr lang="zh-CN" altLang="en-US" dirty="0">
                <a:latin typeface="微软雅黑" panose="020B0503020204020204" pitchFamily="34" charset="-122"/>
                <a:ea typeface="微软雅黑" panose="020B0503020204020204" pitchFamily="34" charset="-122"/>
              </a:rPr>
              <a:t>年</a:t>
            </a:r>
          </a:p>
          <a:p>
            <a:pPr lvl="1" indent="-360000" algn="l">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世界上第一部手机诞生于</a:t>
            </a:r>
            <a:r>
              <a:rPr lang="en-US" altLang="zh-CN" dirty="0">
                <a:latin typeface="微软雅黑" panose="020B0503020204020204" pitchFamily="34" charset="-122"/>
                <a:ea typeface="微软雅黑" panose="020B0503020204020204" pitchFamily="34" charset="-122"/>
              </a:rPr>
              <a:t>1973</a:t>
            </a:r>
            <a:r>
              <a:rPr lang="zh-CN" altLang="en-US" dirty="0">
                <a:latin typeface="微软雅黑" panose="020B0503020204020204" pitchFamily="34" charset="-122"/>
                <a:ea typeface="微软雅黑" panose="020B0503020204020204" pitchFamily="34" charset="-122"/>
              </a:rPr>
              <a:t>年，距今才</a:t>
            </a:r>
            <a:r>
              <a:rPr lang="en-US" altLang="zh-CN" dirty="0">
                <a:latin typeface="微软雅黑" panose="020B0503020204020204" pitchFamily="34" charset="-122"/>
                <a:ea typeface="微软雅黑" panose="020B0503020204020204" pitchFamily="34" charset="-122"/>
              </a:rPr>
              <a:t>50</a:t>
            </a:r>
            <a:r>
              <a:rPr lang="zh-CN" altLang="en-US" dirty="0">
                <a:latin typeface="微软雅黑" panose="020B0503020204020204" pitchFamily="34" charset="-122"/>
                <a:ea typeface="微软雅黑" panose="020B0503020204020204" pitchFamily="34" charset="-122"/>
              </a:rPr>
              <a:t>年</a:t>
            </a:r>
          </a:p>
          <a:p>
            <a:pPr lvl="1" indent="-360000" algn="l">
              <a:lnSpc>
                <a:spcPct val="150000"/>
              </a:lnSpc>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1G</a:t>
            </a:r>
            <a:r>
              <a:rPr lang="zh-CN" altLang="en-US" dirty="0">
                <a:latin typeface="微软雅黑" panose="020B0503020204020204" pitchFamily="34" charset="-122"/>
                <a:ea typeface="微软雅黑" panose="020B0503020204020204" pitchFamily="34" charset="-122"/>
              </a:rPr>
              <a:t>的提出是在</a:t>
            </a:r>
            <a:r>
              <a:rPr lang="en-US" altLang="zh-CN" dirty="0">
                <a:latin typeface="微软雅黑" panose="020B0503020204020204" pitchFamily="34" charset="-122"/>
                <a:ea typeface="微软雅黑" panose="020B0503020204020204" pitchFamily="34" charset="-122"/>
              </a:rPr>
              <a:t>1980</a:t>
            </a:r>
            <a:r>
              <a:rPr lang="zh-CN" altLang="en-US" dirty="0">
                <a:latin typeface="微软雅黑" panose="020B0503020204020204" pitchFamily="34" charset="-122"/>
                <a:ea typeface="微软雅黑" panose="020B0503020204020204" pitchFamily="34" charset="-122"/>
              </a:rPr>
              <a:t>年，距今才</a:t>
            </a:r>
            <a:r>
              <a:rPr lang="en-US" altLang="zh-CN" dirty="0">
                <a:latin typeface="微软雅黑" panose="020B0503020204020204" pitchFamily="34" charset="-122"/>
                <a:ea typeface="微软雅黑" panose="020B0503020204020204" pitchFamily="34" charset="-122"/>
              </a:rPr>
              <a:t>43</a:t>
            </a:r>
            <a:r>
              <a:rPr lang="zh-CN" altLang="en-US" dirty="0">
                <a:latin typeface="微软雅黑" panose="020B0503020204020204" pitchFamily="34" charset="-122"/>
                <a:ea typeface="微软雅黑" panose="020B0503020204020204" pitchFamily="34" charset="-122"/>
              </a:rPr>
              <a:t>年</a:t>
            </a:r>
          </a:p>
          <a:p>
            <a:pPr lvl="1" indent="-360000" algn="l">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“初中还在用按键手机，高中就全换成无键触摸屏了”</a:t>
            </a:r>
          </a:p>
          <a:p>
            <a:pPr lvl="1" indent="-360000" algn="l">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99</a:t>
            </a:r>
            <a:r>
              <a:rPr lang="zh-CN" altLang="en-US" dirty="0">
                <a:latin typeface="微软雅黑" panose="020B0503020204020204" pitchFamily="34" charset="-122"/>
                <a:ea typeface="微软雅黑" panose="020B0503020204020204" pitchFamily="34" charset="-122"/>
              </a:rPr>
              <a:t>年模拟打电话手势还是大拇指和小拇指，</a:t>
            </a:r>
            <a:r>
              <a:rPr lang="en-US" altLang="zh-CN" dirty="0">
                <a:latin typeface="微软雅黑" panose="020B0503020204020204" pitchFamily="34" charset="-122"/>
                <a:ea typeface="微软雅黑" panose="020B0503020204020204" pitchFamily="34" charset="-122"/>
              </a:rPr>
              <a:t>00</a:t>
            </a:r>
            <a:r>
              <a:rPr lang="zh-CN" altLang="en-US" dirty="0">
                <a:latin typeface="微软雅黑" panose="020B0503020204020204" pitchFamily="34" charset="-122"/>
                <a:ea typeface="微软雅黑" panose="020B0503020204020204" pitchFamily="34" charset="-122"/>
              </a:rPr>
              <a:t>后就变成五指了”</a:t>
            </a:r>
          </a:p>
        </p:txBody>
      </p:sp>
      <p:sp>
        <p:nvSpPr>
          <p:cNvPr id="4" name="灯片编号占位符 3"/>
          <p:cNvSpPr>
            <a:spLocks noGrp="1"/>
          </p:cNvSpPr>
          <p:nvPr>
            <p:ph type="sldNum" sz="quarter" idx="12"/>
          </p:nvPr>
        </p:nvSpPr>
        <p:spPr/>
        <p:txBody>
          <a:bodyPr/>
          <a:lstStyle/>
          <a:p>
            <a:fld id="{EE5DA195-227C-46EF-A8A8-131AD85CB2AA}" type="slidenum">
              <a:rPr lang="zh-CN" altLang="en-US" smtClean="0"/>
              <a:pPr/>
              <a:t>20</a:t>
            </a:fld>
            <a:endParaRPr lang="zh-CN" altLang="en-US" dirty="0"/>
          </a:p>
        </p:txBody>
      </p:sp>
    </p:spTree>
    <p:extLst>
      <p:ext uri="{BB962C8B-B14F-4D97-AF65-F5344CB8AC3E}">
        <p14:creationId xmlns:p14="http://schemas.microsoft.com/office/powerpoint/2010/main" val="1697204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电子废弃物污染问题</a:t>
            </a:r>
            <a:r>
              <a:rPr lang="en-US" altLang="zh-CN" dirty="0"/>
              <a:t>——</a:t>
            </a:r>
            <a:r>
              <a:rPr lang="zh-CN" altLang="en-US" dirty="0"/>
              <a:t>回收</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8852" y="1693866"/>
            <a:ext cx="5344390" cy="36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灯片编号占位符 3"/>
          <p:cNvSpPr>
            <a:spLocks noGrp="1"/>
          </p:cNvSpPr>
          <p:nvPr>
            <p:ph type="sldNum" sz="quarter" idx="12"/>
          </p:nvPr>
        </p:nvSpPr>
        <p:spPr/>
        <p:txBody>
          <a:bodyPr/>
          <a:lstStyle/>
          <a:p>
            <a:fld id="{EE5DA195-227C-46EF-A8A8-131AD85CB2AA}" type="slidenum">
              <a:rPr lang="zh-CN" altLang="en-US" smtClean="0"/>
              <a:pPr/>
              <a:t>21</a:t>
            </a:fld>
            <a:endParaRPr lang="zh-CN" altLang="en-US"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3221" y="1693866"/>
            <a:ext cx="5424573" cy="36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文本框 6"/>
          <p:cNvSpPr txBox="1"/>
          <p:nvPr/>
        </p:nvSpPr>
        <p:spPr>
          <a:xfrm>
            <a:off x="482987" y="5488757"/>
            <a:ext cx="11213326" cy="400110"/>
          </a:xfrm>
          <a:prstGeom prst="rect">
            <a:avLst/>
          </a:prstGeom>
          <a:noFill/>
        </p:spPr>
        <p:txBody>
          <a:bodyPr wrap="none" rtlCol="0">
            <a:spAutoFit/>
          </a:bodyPr>
          <a:lstStyle/>
          <a:p>
            <a:r>
              <a:rPr lang="en-US" altLang="zh-CN" sz="2000" dirty="0">
                <a:solidFill>
                  <a:srgbClr val="194B85"/>
                </a:solidFill>
                <a:latin typeface="楷体" panose="02010609060101010101" pitchFamily="49" charset="-122"/>
                <a:ea typeface="楷体" panose="02010609060101010101" pitchFamily="49" charset="-122"/>
              </a:rPr>
              <a:t>《</a:t>
            </a:r>
            <a:r>
              <a:rPr lang="zh-CN" altLang="en-US" sz="2000" dirty="0">
                <a:solidFill>
                  <a:srgbClr val="194B85"/>
                </a:solidFill>
                <a:latin typeface="楷体" panose="02010609060101010101" pitchFamily="49" charset="-122"/>
                <a:ea typeface="楷体" panose="02010609060101010101" pitchFamily="49" charset="-122"/>
              </a:rPr>
              <a:t>中华人民共和国固体废物污染环境防治法</a:t>
            </a:r>
            <a:r>
              <a:rPr lang="en-US" altLang="zh-CN" sz="2000" dirty="0">
                <a:solidFill>
                  <a:srgbClr val="194B85"/>
                </a:solidFill>
                <a:latin typeface="楷体" panose="02010609060101010101" pitchFamily="49" charset="-122"/>
                <a:ea typeface="楷体" panose="02010609060101010101" pitchFamily="49" charset="-122"/>
              </a:rPr>
              <a:t>》</a:t>
            </a:r>
            <a:r>
              <a:rPr lang="zh-CN" altLang="en-US" sz="2000" dirty="0">
                <a:solidFill>
                  <a:srgbClr val="194B85"/>
                </a:solidFill>
                <a:latin typeface="楷体" panose="02010609060101010101" pitchFamily="49" charset="-122"/>
                <a:ea typeface="楷体" panose="02010609060101010101" pitchFamily="49" charset="-122"/>
              </a:rPr>
              <a:t>修订草案明确了电器电子产品的生产者责任延伸制度</a:t>
            </a:r>
          </a:p>
        </p:txBody>
      </p:sp>
    </p:spTree>
    <p:extLst>
      <p:ext uri="{BB962C8B-B14F-4D97-AF65-F5344CB8AC3E}">
        <p14:creationId xmlns:p14="http://schemas.microsoft.com/office/powerpoint/2010/main" val="4259044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电子废弃物污染问题</a:t>
            </a:r>
            <a:r>
              <a:rPr lang="en-US" altLang="zh-CN" dirty="0"/>
              <a:t>——</a:t>
            </a:r>
            <a:r>
              <a:rPr lang="zh-CN" altLang="en-US" dirty="0"/>
              <a:t>环保认证</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7968" y="2053678"/>
            <a:ext cx="5459081" cy="36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灯片编号占位符 3"/>
          <p:cNvSpPr>
            <a:spLocks noGrp="1"/>
          </p:cNvSpPr>
          <p:nvPr>
            <p:ph type="sldNum" sz="quarter" idx="12"/>
          </p:nvPr>
        </p:nvSpPr>
        <p:spPr/>
        <p:txBody>
          <a:bodyPr/>
          <a:lstStyle/>
          <a:p>
            <a:fld id="{EE5DA195-227C-46EF-A8A8-131AD85CB2AA}" type="slidenum">
              <a:rPr lang="zh-CN" altLang="en-US" smtClean="0"/>
              <a:pPr/>
              <a:t>22</a:t>
            </a:fld>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3328" y="2053678"/>
            <a:ext cx="4833217" cy="36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内容占位符 2">
            <a:extLst>
              <a:ext uri="{FF2B5EF4-FFF2-40B4-BE49-F238E27FC236}">
                <a16:creationId xmlns:a16="http://schemas.microsoft.com/office/drawing/2014/main" id="{209325D7-B568-48AF-8C6A-6F169F760CDC}"/>
              </a:ext>
            </a:extLst>
          </p:cNvPr>
          <p:cNvSpPr txBox="1">
            <a:spLocks/>
          </p:cNvSpPr>
          <p:nvPr/>
        </p:nvSpPr>
        <p:spPr>
          <a:xfrm>
            <a:off x="673100" y="1200210"/>
            <a:ext cx="10864850" cy="659948"/>
          </a:xfrm>
          <a:prstGeom prst="rect">
            <a:avLst/>
          </a:prstGeom>
        </p:spPr>
        <p:txBody>
          <a:bodyPr vert="horz" lIns="91440" tIns="45720" rIns="91440" bIns="45720" rtlCol="0">
            <a:normAutofit/>
          </a:bodyPr>
          <a:lstStyle>
            <a:lvl1pPr marL="228600" indent="-228600" algn="just"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just"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just"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just"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just"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体现在节能与污染物含量控制</a:t>
            </a:r>
          </a:p>
        </p:txBody>
      </p:sp>
    </p:spTree>
    <p:extLst>
      <p:ext uri="{BB962C8B-B14F-4D97-AF65-F5344CB8AC3E}">
        <p14:creationId xmlns:p14="http://schemas.microsoft.com/office/powerpoint/2010/main" val="156251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en-US" altLang="zh-CN" dirty="0"/>
              <a:t>IT</a:t>
            </a:r>
            <a:r>
              <a:rPr lang="zh-CN" altLang="en-US" dirty="0"/>
              <a:t>行业的可持续性</a:t>
            </a:r>
            <a:r>
              <a:rPr lang="en-US" altLang="zh-CN" dirty="0"/>
              <a:t>——1. </a:t>
            </a:r>
            <a:r>
              <a:rPr lang="zh-CN" altLang="en-US" dirty="0"/>
              <a:t>绿色计算</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fld id="{EE5DA195-227C-46EF-A8A8-131AD85CB2AA}" type="slidenum">
              <a:rPr lang="zh-CN" altLang="en-US" smtClean="0"/>
              <a:pPr/>
              <a:t>23</a:t>
            </a:fld>
            <a:endParaRPr lang="zh-CN" altLang="en-US" dirty="0"/>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indent="-342900">
              <a:lnSpc>
                <a:spcPct val="150000"/>
              </a:lnSpc>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绿色计算</a:t>
            </a:r>
            <a:r>
              <a:rPr lang="zh-CN" altLang="en-US" dirty="0">
                <a:latin typeface="微软雅黑" panose="020B0503020204020204" pitchFamily="34" charset="-122"/>
                <a:ea typeface="微软雅黑" panose="020B0503020204020204" pitchFamily="34" charset="-122"/>
              </a:rPr>
              <a:t>即</a:t>
            </a:r>
            <a:r>
              <a:rPr lang="zh-CN" altLang="en-US" b="1" dirty="0">
                <a:latin typeface="微软雅黑" panose="020B0503020204020204" pitchFamily="34" charset="-122"/>
                <a:ea typeface="微软雅黑" panose="020B0503020204020204" pitchFamily="34" charset="-122"/>
              </a:rPr>
              <a:t>可持续计算</a:t>
            </a:r>
            <a:r>
              <a:rPr lang="zh-CN" altLang="en-US" dirty="0">
                <a:latin typeface="微软雅黑" panose="020B0503020204020204" pitchFamily="34" charset="-122"/>
                <a:ea typeface="微软雅黑" panose="020B0503020204020204" pitchFamily="34" charset="-122"/>
              </a:rPr>
              <a:t>，是指以环保的方式设计、开发、使用和处理计算系统和设备。它包括尽量减少使用不可再生资源、减少能源消耗和碳排放、减少废物产生，从而减少</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行业对环境的影响。绿色计算的目标是促进</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行业的可持续发展，并减少其对环境的影响。</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绿色计算技术包括</a:t>
            </a:r>
            <a:r>
              <a:rPr lang="zh-CN" altLang="en-US" b="1" dirty="0">
                <a:latin typeface="微软雅黑" panose="020B0503020204020204" pitchFamily="34" charset="-122"/>
                <a:ea typeface="微软雅黑" panose="020B0503020204020204" pitchFamily="34" charset="-122"/>
              </a:rPr>
              <a:t>节能软硬件设计、虚拟化、云计算、可再生能源利用</a:t>
            </a:r>
            <a:r>
              <a:rPr lang="zh-CN" altLang="en-US" dirty="0">
                <a:latin typeface="微软雅黑" panose="020B0503020204020204" pitchFamily="34" charset="-122"/>
                <a:ea typeface="微软雅黑" panose="020B0503020204020204" pitchFamily="34" charset="-122"/>
              </a:rPr>
              <a:t>等技术。</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5637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en-US" altLang="zh-CN" dirty="0"/>
              <a:t>IT</a:t>
            </a:r>
            <a:r>
              <a:rPr lang="zh-CN" altLang="en-US" dirty="0"/>
              <a:t>行业的可持续性</a:t>
            </a:r>
            <a:r>
              <a:rPr lang="en-US" altLang="zh-CN" dirty="0"/>
              <a:t>——1. </a:t>
            </a:r>
            <a:r>
              <a:rPr lang="zh-CN" altLang="en-US" dirty="0"/>
              <a:t>绿色计算</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fld id="{EE5DA195-227C-46EF-A8A8-131AD85CB2AA}" type="slidenum">
              <a:rPr lang="zh-CN" altLang="en-US" smtClean="0"/>
              <a:pPr/>
              <a:t>24</a:t>
            </a:fld>
            <a:endParaRPr lang="zh-CN" altLang="en-US" dirty="0"/>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60000"/>
              </a:lnSpc>
              <a:buNone/>
            </a:pPr>
            <a:r>
              <a:rPr lang="zh-CN" altLang="en-US" sz="2600" b="1" dirty="0">
                <a:latin typeface="微软雅黑" panose="020B0503020204020204" pitchFamily="34" charset="-122"/>
                <a:ea typeface="微软雅黑" panose="020B0503020204020204" pitchFamily="34" charset="-122"/>
              </a:rPr>
              <a:t>（</a:t>
            </a:r>
            <a:r>
              <a:rPr lang="en-US" altLang="zh-CN" sz="2600" b="1" dirty="0">
                <a:latin typeface="微软雅黑" panose="020B0503020204020204" pitchFamily="34" charset="-122"/>
                <a:ea typeface="微软雅黑" panose="020B0503020204020204" pitchFamily="34" charset="-122"/>
              </a:rPr>
              <a:t>1</a:t>
            </a:r>
            <a:r>
              <a:rPr lang="zh-CN" altLang="en-US" sz="2600" b="1" dirty="0">
                <a:latin typeface="微软雅黑" panose="020B0503020204020204" pitchFamily="34" charset="-122"/>
                <a:ea typeface="微软雅黑" panose="020B0503020204020204" pitchFamily="34" charset="-122"/>
              </a:rPr>
              <a:t>）节能硬件设计</a:t>
            </a:r>
          </a:p>
          <a:p>
            <a:pPr marL="342900" indent="-342900">
              <a:lnSpc>
                <a:spcPct val="160000"/>
              </a:lnSpc>
              <a:buFont typeface="Wingdings" panose="05000000000000000000" pitchFamily="2" charset="2"/>
              <a:buChar char="n"/>
            </a:pPr>
            <a:r>
              <a:rPr lang="zh-CN" altLang="en-US" sz="2200" dirty="0">
                <a:latin typeface="微软雅黑" panose="020B0503020204020204" pitchFamily="34" charset="-122"/>
                <a:ea typeface="微软雅黑" panose="020B0503020204020204" pitchFamily="34" charset="-122"/>
              </a:rPr>
              <a:t>硬件设计可以有效降低能耗和碳排放，主要技术包括：</a:t>
            </a:r>
            <a:endParaRPr lang="en-US" altLang="zh-CN" sz="2200" dirty="0">
              <a:latin typeface="微软雅黑" panose="020B0503020204020204" pitchFamily="34" charset="-122"/>
              <a:ea typeface="微软雅黑" panose="020B0503020204020204" pitchFamily="34" charset="-122"/>
            </a:endParaRPr>
          </a:p>
          <a:p>
            <a:pPr marL="325800" lvl="1" indent="0">
              <a:lnSpc>
                <a:spcPct val="160000"/>
              </a:lnSpc>
              <a:buNone/>
            </a:pP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）优化集成电路工艺，采用低功耗的半导体元件可以降低电源电压需求。</a:t>
            </a:r>
            <a:endParaRPr lang="en-US" altLang="zh-CN" sz="2200" dirty="0">
              <a:latin typeface="微软雅黑" panose="020B0503020204020204" pitchFamily="34" charset="-122"/>
              <a:ea typeface="微软雅黑" panose="020B0503020204020204" pitchFamily="34" charset="-122"/>
            </a:endParaRPr>
          </a:p>
          <a:p>
            <a:pPr lvl="2" indent="-360000">
              <a:lnSpc>
                <a:spcPct val="160000"/>
              </a:lnSpc>
              <a:buFont typeface="Wingdings" panose="05000000000000000000" pitchFamily="2" charset="2"/>
              <a:buChar char="p"/>
            </a:pPr>
            <a:r>
              <a:rPr lang="en-US" altLang="zh-CN" sz="1700" dirty="0">
                <a:latin typeface="微软雅黑" panose="020B0503020204020204" pitchFamily="34" charset="-122"/>
                <a:ea typeface="微软雅黑" panose="020B0503020204020204" pitchFamily="34" charset="-122"/>
              </a:rPr>
              <a:t>2015</a:t>
            </a:r>
            <a:r>
              <a:rPr lang="zh-CN" altLang="en-US" sz="1700" dirty="0">
                <a:latin typeface="微软雅黑" panose="020B0503020204020204" pitchFamily="34" charset="-122"/>
                <a:ea typeface="微软雅黑" panose="020B0503020204020204" pitchFamily="34" charset="-122"/>
              </a:rPr>
              <a:t>年</a:t>
            </a:r>
            <a:r>
              <a:rPr lang="en-US" altLang="zh-CN" sz="1700" dirty="0">
                <a:latin typeface="微软雅黑" panose="020B0503020204020204" pitchFamily="34" charset="-122"/>
                <a:ea typeface="微软雅黑" panose="020B0503020204020204" pitchFamily="34" charset="-122"/>
              </a:rPr>
              <a:t>7nm</a:t>
            </a:r>
            <a:r>
              <a:rPr lang="zh-CN" altLang="en-US" sz="1700" dirty="0">
                <a:latin typeface="微软雅黑" panose="020B0503020204020204" pitchFamily="34" charset="-122"/>
                <a:ea typeface="微软雅黑" panose="020B0503020204020204" pitchFamily="34" charset="-122"/>
              </a:rPr>
              <a:t>芯片→</a:t>
            </a:r>
            <a:r>
              <a:rPr lang="en-US" altLang="zh-CN" sz="1700" dirty="0">
                <a:latin typeface="微软雅黑" panose="020B0503020204020204" pitchFamily="34" charset="-122"/>
                <a:ea typeface="微软雅黑" panose="020B0503020204020204" pitchFamily="34" charset="-122"/>
              </a:rPr>
              <a:t>2017</a:t>
            </a:r>
            <a:r>
              <a:rPr lang="zh-CN" altLang="en-US" sz="1700" dirty="0">
                <a:latin typeface="微软雅黑" panose="020B0503020204020204" pitchFamily="34" charset="-122"/>
                <a:ea typeface="微软雅黑" panose="020B0503020204020204" pitchFamily="34" charset="-122"/>
              </a:rPr>
              <a:t>年</a:t>
            </a:r>
            <a:r>
              <a:rPr lang="en-US" altLang="zh-CN" sz="1700" dirty="0">
                <a:latin typeface="微软雅黑" panose="020B0503020204020204" pitchFamily="34" charset="-122"/>
                <a:ea typeface="微软雅黑" panose="020B0503020204020204" pitchFamily="34" charset="-122"/>
              </a:rPr>
              <a:t>5nm</a:t>
            </a:r>
            <a:r>
              <a:rPr lang="zh-CN" altLang="en-US" sz="1700" dirty="0">
                <a:latin typeface="微软雅黑" panose="020B0503020204020204" pitchFamily="34" charset="-122"/>
                <a:ea typeface="微软雅黑" panose="020B0503020204020204" pitchFamily="34" charset="-122"/>
              </a:rPr>
              <a:t>芯片→</a:t>
            </a:r>
            <a:r>
              <a:rPr lang="en-US" altLang="zh-CN" sz="1700" dirty="0">
                <a:latin typeface="微软雅黑" panose="020B0503020204020204" pitchFamily="34" charset="-122"/>
                <a:ea typeface="微软雅黑" panose="020B0503020204020204" pitchFamily="34" charset="-122"/>
              </a:rPr>
              <a:t>2021</a:t>
            </a:r>
            <a:r>
              <a:rPr lang="zh-CN" altLang="en-US" sz="1700" dirty="0">
                <a:latin typeface="微软雅黑" panose="020B0503020204020204" pitchFamily="34" charset="-122"/>
                <a:ea typeface="微软雅黑" panose="020B0503020204020204" pitchFamily="34" charset="-122"/>
              </a:rPr>
              <a:t>年</a:t>
            </a:r>
            <a:r>
              <a:rPr lang="en-US" altLang="zh-CN" sz="1700" dirty="0">
                <a:latin typeface="微软雅黑" panose="020B0503020204020204" pitchFamily="34" charset="-122"/>
                <a:ea typeface="微软雅黑" panose="020B0503020204020204" pitchFamily="34" charset="-122"/>
              </a:rPr>
              <a:t>2nm</a:t>
            </a:r>
            <a:r>
              <a:rPr lang="zh-CN" altLang="en-US" sz="1700" dirty="0">
                <a:latin typeface="微软雅黑" panose="020B0503020204020204" pitchFamily="34" charset="-122"/>
                <a:ea typeface="微软雅黑" panose="020B0503020204020204" pitchFamily="34" charset="-122"/>
              </a:rPr>
              <a:t>芯片，整体能耗降低。</a:t>
            </a:r>
            <a:endParaRPr lang="en-US" altLang="zh-CN" sz="1700" dirty="0">
              <a:latin typeface="微软雅黑" panose="020B0503020204020204" pitchFamily="34" charset="-122"/>
              <a:ea typeface="微软雅黑" panose="020B0503020204020204" pitchFamily="34" charset="-122"/>
            </a:endParaRPr>
          </a:p>
          <a:p>
            <a:pPr marL="325800" lvl="1" indent="0">
              <a:lnSpc>
                <a:spcPct val="160000"/>
              </a:lnSpc>
              <a:buNone/>
            </a:pP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）提升供电设备效率。</a:t>
            </a:r>
            <a:endParaRPr lang="en-US" altLang="zh-CN" sz="2200" dirty="0">
              <a:latin typeface="微软雅黑" panose="020B0503020204020204" pitchFamily="34" charset="-122"/>
              <a:ea typeface="微软雅黑" panose="020B0503020204020204" pitchFamily="34" charset="-122"/>
            </a:endParaRPr>
          </a:p>
          <a:p>
            <a:pPr lvl="2" indent="-360000">
              <a:lnSpc>
                <a:spcPct val="160000"/>
              </a:lnSpc>
              <a:buFont typeface="Wingdings" panose="05000000000000000000" pitchFamily="2" charset="2"/>
              <a:buChar char="p"/>
            </a:pPr>
            <a:r>
              <a:rPr lang="en-US" altLang="zh-CN" sz="1700" dirty="0">
                <a:latin typeface="微软雅黑" panose="020B0503020204020204" pitchFamily="34" charset="-122"/>
                <a:ea typeface="微软雅黑" panose="020B0503020204020204" pitchFamily="34" charset="-122"/>
              </a:rPr>
              <a:t>PC</a:t>
            </a:r>
            <a:r>
              <a:rPr lang="zh-CN" altLang="en-US" sz="1700" dirty="0">
                <a:latin typeface="微软雅黑" panose="020B0503020204020204" pitchFamily="34" charset="-122"/>
                <a:ea typeface="微软雅黑" panose="020B0503020204020204" pitchFamily="34" charset="-122"/>
              </a:rPr>
              <a:t>电源通过提高转换效率、降低轻载</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空载能耗、提升散热效率可以实现能耗的进一步降低</a:t>
            </a:r>
            <a:endParaRPr lang="en-US" altLang="zh-CN" sz="1700" dirty="0">
              <a:latin typeface="微软雅黑" panose="020B0503020204020204" pitchFamily="34" charset="-122"/>
              <a:ea typeface="微软雅黑" panose="020B0503020204020204" pitchFamily="34" charset="-122"/>
            </a:endParaRPr>
          </a:p>
          <a:p>
            <a:pPr lvl="2" indent="-360000">
              <a:lnSpc>
                <a:spcPct val="160000"/>
              </a:lnSpc>
              <a:buFont typeface="Wingdings" panose="05000000000000000000" pitchFamily="2" charset="2"/>
              <a:buChar char="p"/>
            </a:pPr>
            <a:r>
              <a:rPr lang="zh-CN" altLang="en-US" sz="1700" dirty="0">
                <a:latin typeface="微软雅黑" panose="020B0503020204020204" pitchFamily="34" charset="-122"/>
                <a:ea typeface="微软雅黑" panose="020B0503020204020204" pitchFamily="34" charset="-122"/>
              </a:rPr>
              <a:t>七喜</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大水牛、鑫谷等厂商加入了“</a:t>
            </a:r>
            <a:r>
              <a:rPr lang="en-US" altLang="zh-CN" sz="1700" dirty="0">
                <a:latin typeface="微软雅黑" panose="020B0503020204020204" pitchFamily="34" charset="-122"/>
                <a:ea typeface="微软雅黑" panose="020B0503020204020204" pitchFamily="34" charset="-122"/>
              </a:rPr>
              <a:t>1W”</a:t>
            </a:r>
            <a:r>
              <a:rPr lang="zh-CN" altLang="en-US" sz="1700" dirty="0">
                <a:latin typeface="微软雅黑" panose="020B0503020204020204" pitchFamily="34" charset="-122"/>
                <a:ea typeface="微软雅黑" panose="020B0503020204020204" pitchFamily="34" charset="-122"/>
              </a:rPr>
              <a:t>计划，产品通过了“</a:t>
            </a:r>
            <a:r>
              <a:rPr lang="en-US" altLang="zh-CN" sz="1700" dirty="0">
                <a:latin typeface="微软雅黑" panose="020B0503020204020204" pitchFamily="34" charset="-122"/>
                <a:ea typeface="微软雅黑" panose="020B0503020204020204" pitchFamily="34" charset="-122"/>
              </a:rPr>
              <a:t>80Plus”</a:t>
            </a:r>
            <a:r>
              <a:rPr lang="zh-CN" altLang="en-US" sz="1700" dirty="0">
                <a:latin typeface="微软雅黑" panose="020B0503020204020204" pitchFamily="34" charset="-122"/>
                <a:ea typeface="微软雅黑" panose="020B0503020204020204" pitchFamily="34" charset="-122"/>
              </a:rPr>
              <a:t>、“能源之星”认证</a:t>
            </a:r>
            <a:endParaRPr lang="en-US" altLang="zh-CN" sz="1700" dirty="0">
              <a:latin typeface="微软雅黑" panose="020B0503020204020204" pitchFamily="34" charset="-122"/>
              <a:ea typeface="微软雅黑" panose="020B0503020204020204" pitchFamily="34" charset="-122"/>
            </a:endParaRPr>
          </a:p>
          <a:p>
            <a:pPr lvl="2" indent="-360000">
              <a:lnSpc>
                <a:spcPct val="160000"/>
              </a:lnSpc>
              <a:buFont typeface="Wingdings" panose="05000000000000000000" pitchFamily="2" charset="2"/>
              <a:buChar char="p"/>
            </a:pPr>
            <a:r>
              <a:rPr lang="zh-CN" altLang="en-US" sz="1700" dirty="0">
                <a:latin typeface="微软雅黑" panose="020B0503020204020204" pitchFamily="34" charset="-122"/>
                <a:ea typeface="微软雅黑" panose="020B0503020204020204" pitchFamily="34" charset="-122"/>
              </a:rPr>
              <a:t>电池电芯材料从镍氢电池到锂电池，从液态锂离子电池到聚合物锂电池，电池质量更轻、能量密度更高、稳定性更强。</a:t>
            </a:r>
          </a:p>
        </p:txBody>
      </p:sp>
    </p:spTree>
    <p:extLst>
      <p:ext uri="{BB962C8B-B14F-4D97-AF65-F5344CB8AC3E}">
        <p14:creationId xmlns:p14="http://schemas.microsoft.com/office/powerpoint/2010/main" val="2922570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en-US" altLang="zh-CN" dirty="0"/>
              <a:t>IT</a:t>
            </a:r>
            <a:r>
              <a:rPr lang="zh-CN" altLang="en-US" dirty="0"/>
              <a:t>行业的可持续性</a:t>
            </a:r>
            <a:r>
              <a:rPr lang="en-US" altLang="zh-CN" dirty="0"/>
              <a:t>——1. </a:t>
            </a:r>
            <a:r>
              <a:rPr lang="zh-CN" altLang="en-US" dirty="0"/>
              <a:t>绿色计算</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fld id="{EE5DA195-227C-46EF-A8A8-131AD85CB2AA}" type="slidenum">
              <a:rPr lang="zh-CN" altLang="en-US" smtClean="0"/>
              <a:pPr/>
              <a:t>25</a:t>
            </a:fld>
            <a:endParaRPr lang="zh-CN" altLang="en-US" dirty="0"/>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fontScale="62500" lnSpcReduction="20000"/>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50000"/>
              </a:lnSpc>
              <a:buNone/>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）节能硬件设计</a:t>
            </a:r>
          </a:p>
          <a:p>
            <a:pPr marL="325800" lvl="1" indent="0">
              <a:lnSpc>
                <a:spcPct val="150000"/>
              </a:lnSpc>
              <a:buNone/>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）研发主板、处理器、内存等计算机核心硬件设备的节能技术。</a:t>
            </a:r>
            <a:endParaRPr lang="en-US" altLang="zh-CN" dirty="0">
              <a:latin typeface="微软雅黑" panose="020B0503020204020204" pitchFamily="34" charset="-122"/>
              <a:ea typeface="微软雅黑" panose="020B0503020204020204" pitchFamily="34" charset="-122"/>
            </a:endParaRPr>
          </a:p>
          <a:p>
            <a:pPr lvl="2" indent="-360000">
              <a:lnSpc>
                <a:spcPct val="170000"/>
              </a:lnSpc>
              <a:buFont typeface="Wingdings" panose="05000000000000000000" pitchFamily="2" charset="2"/>
              <a:buChar char="p"/>
            </a:pPr>
            <a:r>
              <a:rPr lang="zh-CN" altLang="en-US" sz="2300" dirty="0">
                <a:latin typeface="微软雅黑" panose="020B0503020204020204" pitchFamily="34" charset="-122"/>
                <a:ea typeface="微软雅黑" panose="020B0503020204020204" pitchFamily="34" charset="-122"/>
              </a:rPr>
              <a:t>主板厂商节能技术，如华硕的</a:t>
            </a:r>
            <a:r>
              <a:rPr lang="en-US" altLang="zh-CN" sz="2300" dirty="0">
                <a:latin typeface="微软雅黑" panose="020B0503020204020204" pitchFamily="34" charset="-122"/>
                <a:ea typeface="微软雅黑" panose="020B0503020204020204" pitchFamily="34" charset="-122"/>
              </a:rPr>
              <a:t>EPU</a:t>
            </a:r>
            <a:r>
              <a:rPr lang="zh-CN" altLang="en-US" sz="2300" dirty="0">
                <a:latin typeface="微软雅黑" panose="020B0503020204020204" pitchFamily="34" charset="-122"/>
                <a:ea typeface="微软雅黑" panose="020B0503020204020204" pitchFamily="34" charset="-122"/>
              </a:rPr>
              <a:t>、技嘉的</a:t>
            </a:r>
            <a:r>
              <a:rPr lang="en-US" altLang="zh-CN" sz="2300" dirty="0">
                <a:latin typeface="微软雅黑" panose="020B0503020204020204" pitchFamily="34" charset="-122"/>
                <a:ea typeface="微软雅黑" panose="020B0503020204020204" pitchFamily="34" charset="-122"/>
              </a:rPr>
              <a:t>DES</a:t>
            </a:r>
            <a:r>
              <a:rPr lang="zh-CN" altLang="en-US" sz="2300" dirty="0">
                <a:latin typeface="微软雅黑" panose="020B0503020204020204" pitchFamily="34" charset="-122"/>
                <a:ea typeface="微软雅黑" panose="020B0503020204020204" pitchFamily="34" charset="-122"/>
              </a:rPr>
              <a:t>、微星的</a:t>
            </a:r>
            <a:r>
              <a:rPr lang="en-US" altLang="zh-CN" sz="2300" dirty="0" err="1">
                <a:latin typeface="微软雅黑" panose="020B0503020204020204" pitchFamily="34" charset="-122"/>
                <a:ea typeface="微软雅黑" panose="020B0503020204020204" pitchFamily="34" charset="-122"/>
              </a:rPr>
              <a:t>DrMOS</a:t>
            </a:r>
            <a:r>
              <a:rPr lang="zh-CN" altLang="en-US" sz="2300" dirty="0">
                <a:latin typeface="微软雅黑" panose="020B0503020204020204" pitchFamily="34" charset="-122"/>
                <a:ea typeface="微软雅黑" panose="020B0503020204020204" pitchFamily="34" charset="-122"/>
              </a:rPr>
              <a:t>、映泰的</a:t>
            </a:r>
            <a:r>
              <a:rPr lang="en-US" altLang="zh-CN" sz="2300" dirty="0">
                <a:latin typeface="微软雅黑" panose="020B0503020204020204" pitchFamily="34" charset="-122"/>
                <a:ea typeface="微软雅黑" panose="020B0503020204020204" pitchFamily="34" charset="-122"/>
              </a:rPr>
              <a:t>G.P.U</a:t>
            </a:r>
            <a:r>
              <a:rPr lang="zh-CN" altLang="en-US" sz="2300" dirty="0">
                <a:latin typeface="微软雅黑" panose="020B0503020204020204" pitchFamily="34" charset="-122"/>
                <a:ea typeface="微软雅黑" panose="020B0503020204020204" pitchFamily="34" charset="-122"/>
              </a:rPr>
              <a:t>等，可以根据系统负载动态调节电力供应。</a:t>
            </a:r>
            <a:endParaRPr lang="en-US" altLang="zh-CN" sz="2300" dirty="0">
              <a:latin typeface="微软雅黑" panose="020B0503020204020204" pitchFamily="34" charset="-122"/>
              <a:ea typeface="微软雅黑" panose="020B0503020204020204" pitchFamily="34" charset="-122"/>
            </a:endParaRPr>
          </a:p>
          <a:p>
            <a:pPr lvl="2" indent="-360000">
              <a:lnSpc>
                <a:spcPct val="170000"/>
              </a:lnSpc>
              <a:buFont typeface="Wingdings" panose="05000000000000000000" pitchFamily="2" charset="2"/>
              <a:buChar char="p"/>
            </a:pPr>
            <a:r>
              <a:rPr lang="zh-CN" altLang="en-US" sz="2300" dirty="0">
                <a:latin typeface="微软雅黑" panose="020B0503020204020204" pitchFamily="34" charset="-122"/>
                <a:ea typeface="微软雅黑" panose="020B0503020204020204" pitchFamily="34" charset="-122"/>
              </a:rPr>
              <a:t>处理器厂商在</a:t>
            </a:r>
            <a:r>
              <a:rPr lang="en-US" altLang="zh-CN" sz="2300" dirty="0">
                <a:latin typeface="微软雅黑" panose="020B0503020204020204" pitchFamily="34" charset="-122"/>
                <a:ea typeface="微软雅黑" panose="020B0503020204020204" pitchFamily="34" charset="-122"/>
              </a:rPr>
              <a:t>CPU</a:t>
            </a:r>
            <a:r>
              <a:rPr lang="zh-CN" altLang="en-US" sz="2300" dirty="0">
                <a:latin typeface="微软雅黑" panose="020B0503020204020204" pitchFamily="34" charset="-122"/>
                <a:ea typeface="微软雅黑" panose="020B0503020204020204" pitchFamily="34" charset="-122"/>
              </a:rPr>
              <a:t>内部集成硬件加速器，可以固化一些规则重复的计算复杂的运算单元，从而释放</a:t>
            </a:r>
            <a:r>
              <a:rPr lang="en-US" altLang="zh-CN" sz="2300" dirty="0">
                <a:latin typeface="微软雅黑" panose="020B0503020204020204" pitchFamily="34" charset="-122"/>
                <a:ea typeface="微软雅黑" panose="020B0503020204020204" pitchFamily="34" charset="-122"/>
              </a:rPr>
              <a:t>CPU</a:t>
            </a:r>
            <a:r>
              <a:rPr lang="zh-CN" altLang="en-US" sz="2300" dirty="0">
                <a:latin typeface="微软雅黑" panose="020B0503020204020204" pitchFamily="34" charset="-122"/>
                <a:ea typeface="微软雅黑" panose="020B0503020204020204" pitchFamily="34" charset="-122"/>
              </a:rPr>
              <a:t>资源，提升系统性能，降低功耗，例如</a:t>
            </a:r>
            <a:r>
              <a:rPr lang="en-US" altLang="zh-CN" sz="2300" dirty="0">
                <a:latin typeface="微软雅黑" panose="020B0503020204020204" pitchFamily="34" charset="-122"/>
                <a:ea typeface="微软雅黑" panose="020B0503020204020204" pitchFamily="34" charset="-122"/>
              </a:rPr>
              <a:t>ADI</a:t>
            </a:r>
            <a:r>
              <a:rPr lang="zh-CN" altLang="en-US" sz="2300" dirty="0">
                <a:latin typeface="微软雅黑" panose="020B0503020204020204" pitchFamily="34" charset="-122"/>
                <a:ea typeface="微软雅黑" panose="020B0503020204020204" pitchFamily="34" charset="-122"/>
              </a:rPr>
              <a:t>的</a:t>
            </a:r>
            <a:r>
              <a:rPr lang="en-US" altLang="zh-CN" sz="2300" dirty="0">
                <a:latin typeface="微软雅黑" panose="020B0503020204020204" pitchFamily="34" charset="-122"/>
                <a:ea typeface="微软雅黑" panose="020B0503020204020204" pitchFamily="34" charset="-122"/>
              </a:rPr>
              <a:t>SHARC</a:t>
            </a:r>
            <a:r>
              <a:rPr lang="zh-CN" altLang="en-US" sz="2300" dirty="0">
                <a:latin typeface="微软雅黑" panose="020B0503020204020204" pitchFamily="34" charset="-122"/>
                <a:ea typeface="微软雅黑" panose="020B0503020204020204" pitchFamily="34" charset="-122"/>
              </a:rPr>
              <a:t>处理器、</a:t>
            </a:r>
            <a:r>
              <a:rPr lang="en-US" altLang="zh-CN" sz="2300" dirty="0">
                <a:latin typeface="微软雅黑" panose="020B0503020204020204" pitchFamily="34" charset="-122"/>
                <a:ea typeface="微软雅黑" panose="020B0503020204020204" pitchFamily="34" charset="-122"/>
              </a:rPr>
              <a:t>Intel</a:t>
            </a:r>
            <a:r>
              <a:rPr lang="zh-CN" altLang="en-US" sz="2300" dirty="0">
                <a:latin typeface="微软雅黑" panose="020B0503020204020204" pitchFamily="34" charset="-122"/>
                <a:ea typeface="微软雅黑" panose="020B0503020204020204" pitchFamily="34" charset="-122"/>
              </a:rPr>
              <a:t>的</a:t>
            </a:r>
            <a:r>
              <a:rPr lang="en-US" altLang="zh-CN" sz="2300" dirty="0">
                <a:latin typeface="微软雅黑" panose="020B0503020204020204" pitchFamily="34" charset="-122"/>
                <a:ea typeface="微软雅黑" panose="020B0503020204020204" pitchFamily="34" charset="-122"/>
              </a:rPr>
              <a:t>Sapphire Rapids</a:t>
            </a:r>
            <a:r>
              <a:rPr lang="zh-CN" altLang="en-US" sz="2300" dirty="0">
                <a:latin typeface="微软雅黑" panose="020B0503020204020204" pitchFamily="34" charset="-122"/>
                <a:ea typeface="微软雅黑" panose="020B0503020204020204" pitchFamily="34" charset="-122"/>
              </a:rPr>
              <a:t>处理器等。</a:t>
            </a:r>
            <a:endParaRPr lang="en-US" altLang="zh-CN" sz="2300" dirty="0">
              <a:latin typeface="微软雅黑" panose="020B0503020204020204" pitchFamily="34" charset="-122"/>
              <a:ea typeface="微软雅黑" panose="020B0503020204020204" pitchFamily="34" charset="-122"/>
            </a:endParaRPr>
          </a:p>
          <a:p>
            <a:pPr lvl="2" indent="-360000">
              <a:lnSpc>
                <a:spcPct val="170000"/>
              </a:lnSpc>
              <a:buFont typeface="Wingdings" panose="05000000000000000000" pitchFamily="2" charset="2"/>
              <a:buChar char="p"/>
            </a:pPr>
            <a:r>
              <a:rPr lang="zh-CN" altLang="en-US" sz="2300" dirty="0">
                <a:latin typeface="微软雅黑" panose="020B0503020204020204" pitchFamily="34" charset="-122"/>
                <a:ea typeface="微软雅黑" panose="020B0503020204020204" pitchFamily="34" charset="-122"/>
              </a:rPr>
              <a:t>处理器厂商利用主板</a:t>
            </a:r>
            <a:r>
              <a:rPr lang="en-US" altLang="zh-CN" sz="2300" dirty="0">
                <a:latin typeface="微软雅黑" panose="020B0503020204020204" pitchFamily="34" charset="-122"/>
                <a:ea typeface="微软雅黑" panose="020B0503020204020204" pitchFamily="34" charset="-122"/>
              </a:rPr>
              <a:t>BIOS</a:t>
            </a:r>
            <a:r>
              <a:rPr lang="zh-CN" altLang="en-US" sz="2300" dirty="0">
                <a:latin typeface="微软雅黑" panose="020B0503020204020204" pitchFamily="34" charset="-122"/>
                <a:ea typeface="微软雅黑" panose="020B0503020204020204" pitchFamily="34" charset="-122"/>
              </a:rPr>
              <a:t>、</a:t>
            </a:r>
            <a:r>
              <a:rPr lang="en-US" altLang="zh-CN" sz="2300" dirty="0">
                <a:latin typeface="微软雅黑" panose="020B0503020204020204" pitchFamily="34" charset="-122"/>
                <a:ea typeface="微软雅黑" panose="020B0503020204020204" pitchFamily="34" charset="-122"/>
              </a:rPr>
              <a:t>CPU</a:t>
            </a:r>
            <a:r>
              <a:rPr lang="zh-CN" altLang="en-US" sz="2300" dirty="0">
                <a:latin typeface="微软雅黑" panose="020B0503020204020204" pitchFamily="34" charset="-122"/>
                <a:ea typeface="微软雅黑" panose="020B0503020204020204" pitchFamily="34" charset="-122"/>
              </a:rPr>
              <a:t>内置芯片和驱动程序的共同协作可以实现</a:t>
            </a:r>
            <a:r>
              <a:rPr lang="en-US" altLang="zh-CN" sz="2300" dirty="0">
                <a:latin typeface="微软雅黑" panose="020B0503020204020204" pitchFamily="34" charset="-122"/>
                <a:ea typeface="微软雅黑" panose="020B0503020204020204" pitchFamily="34" charset="-122"/>
              </a:rPr>
              <a:t>CPU</a:t>
            </a:r>
            <a:r>
              <a:rPr lang="zh-CN" altLang="en-US" sz="2300" dirty="0">
                <a:latin typeface="微软雅黑" panose="020B0503020204020204" pitchFamily="34" charset="-122"/>
                <a:ea typeface="微软雅黑" panose="020B0503020204020204" pitchFamily="34" charset="-122"/>
              </a:rPr>
              <a:t>频率和电压的智能调节，例如</a:t>
            </a:r>
            <a:r>
              <a:rPr lang="en-US" altLang="zh-CN" sz="2300" dirty="0">
                <a:latin typeface="微软雅黑" panose="020B0503020204020204" pitchFamily="34" charset="-122"/>
                <a:ea typeface="微软雅黑" panose="020B0503020204020204" pitchFamily="34" charset="-122"/>
              </a:rPr>
              <a:t>AMD</a:t>
            </a:r>
            <a:r>
              <a:rPr lang="zh-CN" altLang="en-US" sz="2300" dirty="0">
                <a:latin typeface="微软雅黑" panose="020B0503020204020204" pitchFamily="34" charset="-122"/>
                <a:ea typeface="微软雅黑" panose="020B0503020204020204" pitchFamily="34" charset="-122"/>
              </a:rPr>
              <a:t>的</a:t>
            </a:r>
            <a:r>
              <a:rPr lang="en-US" altLang="zh-CN" sz="2300" dirty="0" err="1">
                <a:latin typeface="微软雅黑" panose="020B0503020204020204" pitchFamily="34" charset="-122"/>
                <a:ea typeface="微软雅黑" panose="020B0503020204020204" pitchFamily="34" charset="-122"/>
              </a:rPr>
              <a:t>CnQ</a:t>
            </a:r>
            <a:r>
              <a:rPr lang="zh-CN" altLang="en-US" sz="2300" dirty="0">
                <a:latin typeface="微软雅黑" panose="020B0503020204020204" pitchFamily="34" charset="-122"/>
                <a:ea typeface="微软雅黑" panose="020B0503020204020204" pitchFamily="34" charset="-122"/>
              </a:rPr>
              <a:t>技术，</a:t>
            </a:r>
            <a:r>
              <a:rPr lang="en-US" altLang="zh-CN" sz="2300" dirty="0">
                <a:latin typeface="微软雅黑" panose="020B0503020204020204" pitchFamily="34" charset="-122"/>
                <a:ea typeface="微软雅黑" panose="020B0503020204020204" pitchFamily="34" charset="-122"/>
              </a:rPr>
              <a:t>Intel</a:t>
            </a:r>
            <a:r>
              <a:rPr lang="zh-CN" altLang="en-US" sz="2300" dirty="0">
                <a:latin typeface="微软雅黑" panose="020B0503020204020204" pitchFamily="34" charset="-122"/>
                <a:ea typeface="微软雅黑" panose="020B0503020204020204" pitchFamily="34" charset="-122"/>
              </a:rPr>
              <a:t>的过热保护、增强型深度休眠、增强型电源管理等技术。</a:t>
            </a:r>
            <a:endParaRPr lang="en-US" altLang="zh-CN" sz="2300" dirty="0">
              <a:latin typeface="微软雅黑" panose="020B0503020204020204" pitchFamily="34" charset="-122"/>
              <a:ea typeface="微软雅黑" panose="020B0503020204020204" pitchFamily="34" charset="-122"/>
            </a:endParaRPr>
          </a:p>
          <a:p>
            <a:pPr lvl="2" indent="-360000">
              <a:lnSpc>
                <a:spcPct val="170000"/>
              </a:lnSpc>
              <a:buFont typeface="Wingdings" panose="05000000000000000000" pitchFamily="2" charset="2"/>
              <a:buChar char="p"/>
            </a:pPr>
            <a:r>
              <a:rPr lang="zh-CN" altLang="en-US" sz="2300" dirty="0">
                <a:latin typeface="微软雅黑" panose="020B0503020204020204" pitchFamily="34" charset="-122"/>
                <a:ea typeface="微软雅黑" panose="020B0503020204020204" pitchFamily="34" charset="-122"/>
              </a:rPr>
              <a:t>显卡厂商通过整合芯片组与独立显卡配合，实现动态调节</a:t>
            </a:r>
            <a:r>
              <a:rPr lang="en-US" altLang="zh-CN" sz="2300" dirty="0">
                <a:latin typeface="微软雅黑" panose="020B0503020204020204" pitchFamily="34" charset="-122"/>
                <a:ea typeface="微软雅黑" panose="020B0503020204020204" pitchFamily="34" charset="-122"/>
              </a:rPr>
              <a:t>GPU</a:t>
            </a:r>
            <a:r>
              <a:rPr lang="zh-CN" altLang="en-US" sz="2300" dirty="0">
                <a:latin typeface="微软雅黑" panose="020B0503020204020204" pitchFamily="34" charset="-122"/>
                <a:ea typeface="微软雅黑" panose="020B0503020204020204" pitchFamily="34" charset="-122"/>
              </a:rPr>
              <a:t>频率、电压和显存频率，最大程度关闭核心闲置单元。例如</a:t>
            </a:r>
            <a:r>
              <a:rPr lang="en-US" altLang="zh-CN" sz="2300" dirty="0">
                <a:latin typeface="微软雅黑" panose="020B0503020204020204" pitchFamily="34" charset="-122"/>
                <a:ea typeface="微软雅黑" panose="020B0503020204020204" pitchFamily="34" charset="-122"/>
              </a:rPr>
              <a:t>NVIDIA</a:t>
            </a:r>
            <a:r>
              <a:rPr lang="zh-CN" altLang="en-US" sz="2300" dirty="0">
                <a:latin typeface="微软雅黑" panose="020B0503020204020204" pitchFamily="34" charset="-122"/>
                <a:ea typeface="微软雅黑" panose="020B0503020204020204" pitchFamily="34" charset="-122"/>
              </a:rPr>
              <a:t>的</a:t>
            </a:r>
            <a:r>
              <a:rPr lang="en-US" altLang="zh-CN" sz="2300" dirty="0">
                <a:latin typeface="微软雅黑" panose="020B0503020204020204" pitchFamily="34" charset="-122"/>
                <a:ea typeface="微软雅黑" panose="020B0503020204020204" pitchFamily="34" charset="-122"/>
              </a:rPr>
              <a:t>Hybrid Power</a:t>
            </a:r>
            <a:r>
              <a:rPr lang="zh-CN" altLang="en-US" sz="2300" dirty="0">
                <a:latin typeface="微软雅黑" panose="020B0503020204020204" pitchFamily="34" charset="-122"/>
                <a:ea typeface="微软雅黑" panose="020B0503020204020204" pitchFamily="34" charset="-122"/>
              </a:rPr>
              <a:t>、</a:t>
            </a:r>
            <a:r>
              <a:rPr lang="en-US" altLang="zh-CN" sz="2300" dirty="0">
                <a:latin typeface="微软雅黑" panose="020B0503020204020204" pitchFamily="34" charset="-122"/>
                <a:ea typeface="微软雅黑" panose="020B0503020204020204" pitchFamily="34" charset="-122"/>
              </a:rPr>
              <a:t>AMD</a:t>
            </a:r>
            <a:r>
              <a:rPr lang="zh-CN" altLang="en-US" sz="2300" dirty="0">
                <a:latin typeface="微软雅黑" panose="020B0503020204020204" pitchFamily="34" charset="-122"/>
                <a:ea typeface="微软雅黑" panose="020B0503020204020204" pitchFamily="34" charset="-122"/>
              </a:rPr>
              <a:t>的</a:t>
            </a:r>
            <a:r>
              <a:rPr lang="en-US" altLang="zh-CN" sz="2300" dirty="0" err="1">
                <a:latin typeface="微软雅黑" panose="020B0503020204020204" pitchFamily="34" charset="-122"/>
                <a:ea typeface="微软雅黑" panose="020B0503020204020204" pitchFamily="34" charset="-122"/>
              </a:rPr>
              <a:t>PowerPlay</a:t>
            </a:r>
            <a:r>
              <a:rPr lang="zh-CN" altLang="en-US" sz="2300" dirty="0">
                <a:latin typeface="微软雅黑" panose="020B0503020204020204" pitchFamily="34" charset="-122"/>
                <a:ea typeface="微软雅黑" panose="020B0503020204020204" pitchFamily="34" charset="-122"/>
              </a:rPr>
              <a:t>等技术。</a:t>
            </a:r>
            <a:endParaRPr lang="en-US" altLang="zh-CN" sz="2300" dirty="0">
              <a:latin typeface="微软雅黑" panose="020B0503020204020204" pitchFamily="34" charset="-122"/>
              <a:ea typeface="微软雅黑" panose="020B0503020204020204" pitchFamily="34" charset="-122"/>
            </a:endParaRPr>
          </a:p>
          <a:p>
            <a:pPr lvl="2" indent="-360000">
              <a:lnSpc>
                <a:spcPct val="170000"/>
              </a:lnSpc>
              <a:buFont typeface="Wingdings" panose="05000000000000000000" pitchFamily="2" charset="2"/>
              <a:buChar char="p"/>
            </a:pPr>
            <a:r>
              <a:rPr lang="zh-CN" altLang="en-US" sz="2300" dirty="0">
                <a:latin typeface="微软雅黑" panose="020B0503020204020204" pitchFamily="34" charset="-122"/>
                <a:ea typeface="微软雅黑" panose="020B0503020204020204" pitchFamily="34" charset="-122"/>
              </a:rPr>
              <a:t>金士顿、宇瞻等内存厂商通过提升内存工艺提高频率，降低电压，使得产品体积和功耗不断减少。</a:t>
            </a:r>
            <a:endParaRPr lang="en-US" altLang="zh-CN" sz="2300" dirty="0">
              <a:latin typeface="微软雅黑" panose="020B0503020204020204" pitchFamily="34" charset="-122"/>
              <a:ea typeface="微软雅黑" panose="020B0503020204020204" pitchFamily="34" charset="-122"/>
            </a:endParaRPr>
          </a:p>
          <a:p>
            <a:pPr lvl="2" indent="-360000">
              <a:lnSpc>
                <a:spcPct val="170000"/>
              </a:lnSpc>
              <a:buFont typeface="Wingdings" panose="05000000000000000000" pitchFamily="2" charset="2"/>
              <a:buChar char="p"/>
            </a:pPr>
            <a:r>
              <a:rPr lang="zh-CN" altLang="en-US" sz="2300" dirty="0">
                <a:latin typeface="微软雅黑" panose="020B0503020204020204" pitchFamily="34" charset="-122"/>
                <a:ea typeface="微软雅黑" panose="020B0503020204020204" pitchFamily="34" charset="-122"/>
              </a:rPr>
              <a:t>外存设备从传统的机械硬盘（</a:t>
            </a:r>
            <a:r>
              <a:rPr lang="en-US" altLang="zh-CN" sz="2300" dirty="0">
                <a:latin typeface="微软雅黑" panose="020B0503020204020204" pitchFamily="34" charset="-122"/>
                <a:ea typeface="微软雅黑" panose="020B0503020204020204" pitchFamily="34" charset="-122"/>
              </a:rPr>
              <a:t>Hard Disk Drive</a:t>
            </a:r>
            <a:r>
              <a:rPr lang="zh-CN" altLang="en-US" sz="2300" dirty="0">
                <a:latin typeface="微软雅黑" panose="020B0503020204020204" pitchFamily="34" charset="-122"/>
                <a:ea typeface="微软雅黑" panose="020B0503020204020204" pitchFamily="34" charset="-122"/>
              </a:rPr>
              <a:t>，</a:t>
            </a:r>
            <a:r>
              <a:rPr lang="en-US" altLang="zh-CN" sz="2300" dirty="0">
                <a:latin typeface="微软雅黑" panose="020B0503020204020204" pitchFamily="34" charset="-122"/>
                <a:ea typeface="微软雅黑" panose="020B0503020204020204" pitchFamily="34" charset="-122"/>
              </a:rPr>
              <a:t>HDD</a:t>
            </a:r>
            <a:r>
              <a:rPr lang="zh-CN" altLang="en-US" sz="2300" dirty="0">
                <a:latin typeface="微软雅黑" panose="020B0503020204020204" pitchFamily="34" charset="-122"/>
                <a:ea typeface="微软雅黑" panose="020B0503020204020204" pitchFamily="34" charset="-122"/>
              </a:rPr>
              <a:t>）革新到固态硬盘（</a:t>
            </a:r>
            <a:r>
              <a:rPr lang="en-US" altLang="zh-CN" sz="2300" dirty="0">
                <a:latin typeface="微软雅黑" panose="020B0503020204020204" pitchFamily="34" charset="-122"/>
                <a:ea typeface="微软雅黑" panose="020B0503020204020204" pitchFamily="34" charset="-122"/>
              </a:rPr>
              <a:t>Solid State Drive</a:t>
            </a:r>
            <a:r>
              <a:rPr lang="zh-CN" altLang="en-US" sz="2300" dirty="0">
                <a:latin typeface="微软雅黑" panose="020B0503020204020204" pitchFamily="34" charset="-122"/>
                <a:ea typeface="微软雅黑" panose="020B0503020204020204" pitchFamily="34" charset="-122"/>
              </a:rPr>
              <a:t>，</a:t>
            </a:r>
            <a:r>
              <a:rPr lang="en-US" altLang="zh-CN" sz="2300" dirty="0">
                <a:latin typeface="微软雅黑" panose="020B0503020204020204" pitchFamily="34" charset="-122"/>
                <a:ea typeface="微软雅黑" panose="020B0503020204020204" pitchFamily="34" charset="-122"/>
              </a:rPr>
              <a:t>SSD</a:t>
            </a:r>
            <a:r>
              <a:rPr lang="zh-CN" altLang="en-US" sz="2300" dirty="0">
                <a:latin typeface="微软雅黑" panose="020B0503020204020204" pitchFamily="34" charset="-122"/>
                <a:ea typeface="微软雅黑" panose="020B0503020204020204" pitchFamily="34" charset="-122"/>
              </a:rPr>
              <a:t>），体积更小、质量更轻、速度更快、能耗更低、发热更少、防震抗摔性更强，而且运行无噪音。</a:t>
            </a:r>
            <a:endParaRPr lang="en-US" altLang="zh-CN" sz="2300" dirty="0">
              <a:latin typeface="微软雅黑" panose="020B0503020204020204" pitchFamily="34" charset="-122"/>
              <a:ea typeface="微软雅黑" panose="020B0503020204020204" pitchFamily="34" charset="-122"/>
            </a:endParaRPr>
          </a:p>
          <a:p>
            <a:pPr lvl="2" indent="-360000">
              <a:lnSpc>
                <a:spcPct val="170000"/>
              </a:lnSpc>
              <a:buFont typeface="Wingdings" panose="05000000000000000000" pitchFamily="2" charset="2"/>
              <a:buChar char="p"/>
            </a:pPr>
            <a:r>
              <a:rPr lang="zh-CN" altLang="en-US" sz="2300" dirty="0">
                <a:latin typeface="微软雅黑" panose="020B0503020204020204" pitchFamily="34" charset="-122"/>
                <a:ea typeface="微软雅黑" panose="020B0503020204020204" pitchFamily="34" charset="-122"/>
              </a:rPr>
              <a:t>一些面向数据中心环境的磁盘加速技术可以提高外存储器的数据访问效率，保障数据存储完整性，满足虚拟化、</a:t>
            </a:r>
            <a:r>
              <a:rPr lang="en-US" altLang="zh-CN" sz="2300" dirty="0">
                <a:latin typeface="微软雅黑" panose="020B0503020204020204" pitchFamily="34" charset="-122"/>
                <a:ea typeface="微软雅黑" panose="020B0503020204020204" pitchFamily="34" charset="-122"/>
              </a:rPr>
              <a:t>AI</a:t>
            </a:r>
            <a:r>
              <a:rPr lang="zh-CN" altLang="en-US" sz="2300" dirty="0">
                <a:latin typeface="微软雅黑" panose="020B0503020204020204" pitchFamily="34" charset="-122"/>
                <a:ea typeface="微软雅黑" panose="020B0503020204020204" pitchFamily="34" charset="-122"/>
              </a:rPr>
              <a:t>、分析、</a:t>
            </a:r>
            <a:r>
              <a:rPr lang="en-US" altLang="zh-CN" sz="2300" dirty="0">
                <a:latin typeface="微软雅黑" panose="020B0503020204020204" pitchFamily="34" charset="-122"/>
                <a:ea typeface="微软雅黑" panose="020B0503020204020204" pitchFamily="34" charset="-122"/>
              </a:rPr>
              <a:t>HPC</a:t>
            </a:r>
            <a:r>
              <a:rPr lang="zh-CN" altLang="en-US" sz="2300" dirty="0">
                <a:latin typeface="微软雅黑" panose="020B0503020204020204" pitchFamily="34" charset="-122"/>
                <a:ea typeface="微软雅黑" panose="020B0503020204020204" pitchFamily="34" charset="-122"/>
              </a:rPr>
              <a:t>和</a:t>
            </a:r>
            <a:r>
              <a:rPr lang="en-US" altLang="zh-CN" sz="2300" dirty="0">
                <a:latin typeface="微软雅黑" panose="020B0503020204020204" pitchFamily="34" charset="-122"/>
                <a:ea typeface="微软雅黑" panose="020B0503020204020204" pitchFamily="34" charset="-122"/>
              </a:rPr>
              <a:t>HCI</a:t>
            </a:r>
            <a:r>
              <a:rPr lang="zh-CN" altLang="en-US" sz="2300" dirty="0">
                <a:latin typeface="微软雅黑" panose="020B0503020204020204" pitchFamily="34" charset="-122"/>
                <a:ea typeface="微软雅黑" panose="020B0503020204020204" pitchFamily="34" charset="-122"/>
              </a:rPr>
              <a:t>在内的各种负载需求，同时性能更优、功耗更低。例如</a:t>
            </a:r>
            <a:r>
              <a:rPr lang="en-US" altLang="zh-CN" sz="2300" dirty="0">
                <a:latin typeface="微软雅黑" panose="020B0503020204020204" pitchFamily="34" charset="-122"/>
                <a:ea typeface="微软雅黑" panose="020B0503020204020204" pitchFamily="34" charset="-122"/>
              </a:rPr>
              <a:t>Marvell</a:t>
            </a:r>
            <a:r>
              <a:rPr lang="zh-CN" altLang="en-US" sz="2300" dirty="0">
                <a:latin typeface="微软雅黑" panose="020B0503020204020204" pitchFamily="34" charset="-122"/>
                <a:ea typeface="微软雅黑" panose="020B0503020204020204" pitchFamily="34" charset="-122"/>
              </a:rPr>
              <a:t>的</a:t>
            </a:r>
            <a:r>
              <a:rPr lang="en-US" altLang="zh-CN" sz="2300" dirty="0">
                <a:latin typeface="微软雅黑" panose="020B0503020204020204" pitchFamily="34" charset="-122"/>
                <a:ea typeface="微软雅黑" panose="020B0503020204020204" pitchFamily="34" charset="-122"/>
              </a:rPr>
              <a:t>RAID</a:t>
            </a:r>
            <a:r>
              <a:rPr lang="zh-CN" altLang="en-US" sz="2300" dirty="0">
                <a:latin typeface="微软雅黑" panose="020B0503020204020204" pitchFamily="34" charset="-122"/>
                <a:ea typeface="微软雅黑" panose="020B0503020204020204" pitchFamily="34" charset="-122"/>
              </a:rPr>
              <a:t>硬件加速器技术。</a:t>
            </a:r>
          </a:p>
        </p:txBody>
      </p:sp>
    </p:spTree>
    <p:extLst>
      <p:ext uri="{BB962C8B-B14F-4D97-AF65-F5344CB8AC3E}">
        <p14:creationId xmlns:p14="http://schemas.microsoft.com/office/powerpoint/2010/main" val="36308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en-US" altLang="zh-CN" dirty="0"/>
              <a:t>IT</a:t>
            </a:r>
            <a:r>
              <a:rPr lang="zh-CN" altLang="en-US" dirty="0"/>
              <a:t>行业的可持续性</a:t>
            </a:r>
            <a:r>
              <a:rPr lang="en-US" altLang="zh-CN" dirty="0"/>
              <a:t>——1. </a:t>
            </a:r>
            <a:r>
              <a:rPr lang="zh-CN" altLang="en-US" dirty="0"/>
              <a:t>绿色计算</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fld id="{EE5DA195-227C-46EF-A8A8-131AD85CB2AA}" type="slidenum">
              <a:rPr lang="zh-CN" altLang="en-US" smtClean="0"/>
              <a:pPr/>
              <a:t>26</a:t>
            </a:fld>
            <a:endParaRPr lang="zh-CN" altLang="en-US" dirty="0"/>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fontScale="92500"/>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50000"/>
              </a:lnSpc>
              <a:buNone/>
            </a:pPr>
            <a:r>
              <a:rPr lang="zh-CN" altLang="en-US" sz="2600" b="1" dirty="0">
                <a:latin typeface="微软雅黑" panose="020B0503020204020204" pitchFamily="34" charset="-122"/>
                <a:ea typeface="微软雅黑" panose="020B0503020204020204" pitchFamily="34" charset="-122"/>
              </a:rPr>
              <a:t>（</a:t>
            </a:r>
            <a:r>
              <a:rPr lang="en-US" altLang="zh-CN" sz="2600" b="1" dirty="0">
                <a:latin typeface="微软雅黑" panose="020B0503020204020204" pitchFamily="34" charset="-122"/>
                <a:ea typeface="微软雅黑" panose="020B0503020204020204" pitchFamily="34" charset="-122"/>
              </a:rPr>
              <a:t>1</a:t>
            </a:r>
            <a:r>
              <a:rPr lang="zh-CN" altLang="en-US" sz="2600" b="1" dirty="0">
                <a:latin typeface="微软雅黑" panose="020B0503020204020204" pitchFamily="34" charset="-122"/>
                <a:ea typeface="微软雅黑" panose="020B0503020204020204" pitchFamily="34" charset="-122"/>
              </a:rPr>
              <a:t>）节能硬件设计</a:t>
            </a:r>
          </a:p>
          <a:p>
            <a:pPr marL="325800" lvl="1" indent="0">
              <a:lnSpc>
                <a:spcPct val="150000"/>
              </a:lnSpc>
              <a:buNone/>
            </a:pPr>
            <a:r>
              <a:rPr lang="en-US" altLang="zh-CN" sz="2200" dirty="0">
                <a:latin typeface="微软雅黑" panose="020B0503020204020204" pitchFamily="34" charset="-122"/>
                <a:ea typeface="微软雅黑" panose="020B0503020204020204" pitchFamily="34" charset="-122"/>
              </a:rPr>
              <a:t>4</a:t>
            </a:r>
            <a:r>
              <a:rPr lang="zh-CN" altLang="en-US" sz="2200" dirty="0">
                <a:latin typeface="微软雅黑" panose="020B0503020204020204" pitchFamily="34" charset="-122"/>
                <a:ea typeface="微软雅黑" panose="020B0503020204020204" pitchFamily="34" charset="-122"/>
              </a:rPr>
              <a:t>）研究更有效的散热技术促进节能减排。</a:t>
            </a:r>
            <a:endParaRPr lang="en-US" altLang="zh-CN" sz="2200" dirty="0">
              <a:latin typeface="微软雅黑" panose="020B0503020204020204" pitchFamily="34" charset="-122"/>
              <a:ea typeface="微软雅黑" panose="020B0503020204020204" pitchFamily="34" charset="-122"/>
            </a:endParaRPr>
          </a:p>
          <a:p>
            <a:pPr lvl="2" indent="-360000">
              <a:lnSpc>
                <a:spcPct val="150000"/>
              </a:lnSpc>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散热片的材料、散热系统的结构、散热方式</a:t>
            </a:r>
            <a:endParaRPr lang="en-US" altLang="zh-CN" sz="2200" dirty="0">
              <a:latin typeface="微软雅黑" panose="020B0503020204020204" pitchFamily="34" charset="-122"/>
              <a:ea typeface="微软雅黑" panose="020B0503020204020204" pitchFamily="34" charset="-122"/>
            </a:endParaRPr>
          </a:p>
          <a:p>
            <a:pPr lvl="2" indent="-360000">
              <a:lnSpc>
                <a:spcPct val="150000"/>
              </a:lnSpc>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“神威蓝光”超级计算机通过运用一种</a:t>
            </a:r>
            <a:br>
              <a:rPr lang="en-US" altLang="zh-CN" sz="2200" dirty="0">
                <a:latin typeface="微软雅黑" panose="020B0503020204020204" pitchFamily="34" charset="-122"/>
                <a:ea typeface="微软雅黑" panose="020B0503020204020204" pitchFamily="34" charset="-122"/>
              </a:rPr>
            </a:br>
            <a:r>
              <a:rPr lang="zh-CN" altLang="en-US" sz="2200" dirty="0">
                <a:latin typeface="微软雅黑" panose="020B0503020204020204" pitchFamily="34" charset="-122"/>
                <a:ea typeface="微软雅黑" panose="020B0503020204020204" pitchFamily="34" charset="-122"/>
              </a:rPr>
              <a:t>领先而复杂的水冷系统将能耗降至</a:t>
            </a:r>
            <a:r>
              <a:rPr lang="en-US" altLang="zh-CN" sz="2200" dirty="0">
                <a:latin typeface="微软雅黑" panose="020B0503020204020204" pitchFamily="34" charset="-122"/>
                <a:ea typeface="微软雅黑" panose="020B0503020204020204" pitchFamily="34" charset="-122"/>
              </a:rPr>
              <a:t>1MW</a:t>
            </a:r>
            <a:r>
              <a:rPr lang="zh-CN"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a:p>
            <a:pPr lvl="2" indent="-360000">
              <a:lnSpc>
                <a:spcPct val="150000"/>
              </a:lnSpc>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戴尔的</a:t>
            </a:r>
            <a:r>
              <a:rPr lang="en-US" altLang="zh-CN" sz="2200" dirty="0">
                <a:latin typeface="微软雅黑" panose="020B0503020204020204" pitchFamily="34" charset="-122"/>
                <a:ea typeface="微软雅黑" panose="020B0503020204020204" pitchFamily="34" charset="-122"/>
              </a:rPr>
              <a:t>Fresh Air</a:t>
            </a:r>
            <a:r>
              <a:rPr lang="zh-CN" altLang="en-US" sz="2200" dirty="0">
                <a:latin typeface="微软雅黑" panose="020B0503020204020204" pitchFamily="34" charset="-122"/>
                <a:ea typeface="微软雅黑" panose="020B0503020204020204" pitchFamily="34" charset="-122"/>
              </a:rPr>
              <a:t>硬件冷却解决方案使本已“打入冷宫”的风冷技术“枯木逢春”。</a:t>
            </a:r>
            <a:endParaRPr lang="en-US" altLang="zh-CN" sz="2200" dirty="0">
              <a:latin typeface="微软雅黑" panose="020B0503020204020204" pitchFamily="34" charset="-122"/>
              <a:ea typeface="微软雅黑" panose="020B0503020204020204" pitchFamily="34" charset="-122"/>
            </a:endParaRPr>
          </a:p>
          <a:p>
            <a:pPr lvl="2" indent="-360000">
              <a:lnSpc>
                <a:spcPct val="150000"/>
              </a:lnSpc>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阿里巴巴等企业不断探索冷板式、浸没式等液冷技术，已经有规模化的商用案例。</a:t>
            </a:r>
            <a:endParaRPr lang="en-US" altLang="zh-CN" sz="2200" dirty="0">
              <a:latin typeface="微软雅黑" panose="020B0503020204020204" pitchFamily="34" charset="-122"/>
              <a:ea typeface="微软雅黑" panose="020B0503020204020204" pitchFamily="34" charset="-122"/>
            </a:endParaRPr>
          </a:p>
          <a:p>
            <a:pPr marL="325800" lvl="1" indent="0">
              <a:lnSpc>
                <a:spcPct val="150000"/>
              </a:lnSpc>
              <a:buNone/>
            </a:pPr>
            <a:r>
              <a:rPr lang="en-US" altLang="zh-CN" sz="2200" dirty="0">
                <a:latin typeface="微软雅黑" panose="020B0503020204020204" pitchFamily="34" charset="-122"/>
                <a:ea typeface="微软雅黑" panose="020B0503020204020204" pitchFamily="34" charset="-122"/>
              </a:rPr>
              <a:t>5</a:t>
            </a:r>
            <a:r>
              <a:rPr lang="zh-CN" altLang="en-US" sz="2200" dirty="0">
                <a:latin typeface="微软雅黑" panose="020B0503020204020204" pitchFamily="34" charset="-122"/>
                <a:ea typeface="微软雅黑" panose="020B0503020204020204" pitchFamily="34" charset="-122"/>
              </a:rPr>
              <a:t>）计算机硬件接口技术的标准化。</a:t>
            </a:r>
            <a:endParaRPr lang="en-US" altLang="zh-CN" sz="2200" dirty="0">
              <a:latin typeface="微软雅黑" panose="020B0503020204020204" pitchFamily="34" charset="-122"/>
              <a:ea typeface="微软雅黑" panose="020B0503020204020204" pitchFamily="34" charset="-122"/>
            </a:endParaRPr>
          </a:p>
          <a:p>
            <a:pPr lvl="2" indent="-360000">
              <a:lnSpc>
                <a:spcPct val="150000"/>
              </a:lnSpc>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提高了硬件设备的兼容性、可扩展性和可维护性，使设备升级、更新更加灵活，节约了可用硬件设备，延长了设备的使用期限，减少了电子废弃物的产生。</a:t>
            </a:r>
          </a:p>
        </p:txBody>
      </p:sp>
      <p:pic>
        <p:nvPicPr>
          <p:cNvPr id="8" name="内容占位符 7">
            <a:extLst>
              <a:ext uri="{FF2B5EF4-FFF2-40B4-BE49-F238E27FC236}">
                <a16:creationId xmlns:a16="http://schemas.microsoft.com/office/drawing/2014/main" id="{374E8B24-556C-429F-99FD-AE69F4CF4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062" y="1303590"/>
            <a:ext cx="4296554" cy="2420392"/>
          </a:xfrm>
          <a:prstGeom prst="rect">
            <a:avLst/>
          </a:prstGeom>
        </p:spPr>
      </p:pic>
    </p:spTree>
    <p:extLst>
      <p:ext uri="{BB962C8B-B14F-4D97-AF65-F5344CB8AC3E}">
        <p14:creationId xmlns:p14="http://schemas.microsoft.com/office/powerpoint/2010/main" val="1178150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en-US" altLang="zh-CN" dirty="0"/>
              <a:t>IT</a:t>
            </a:r>
            <a:r>
              <a:rPr lang="zh-CN" altLang="en-US" dirty="0"/>
              <a:t>行业的可持续性</a:t>
            </a:r>
            <a:r>
              <a:rPr lang="en-US" altLang="zh-CN" dirty="0"/>
              <a:t>——1. </a:t>
            </a:r>
            <a:r>
              <a:rPr lang="zh-CN" altLang="en-US" dirty="0"/>
              <a:t>绿色计算</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fld id="{EE5DA195-227C-46EF-A8A8-131AD85CB2AA}" type="slidenum">
              <a:rPr lang="zh-CN" altLang="en-US" smtClean="0"/>
              <a:pPr/>
              <a:t>27</a:t>
            </a:fld>
            <a:endParaRPr lang="zh-CN" altLang="en-US" dirty="0"/>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fontScale="25000" lnSpcReduction="20000"/>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50000"/>
              </a:lnSpc>
              <a:buNone/>
            </a:pPr>
            <a:r>
              <a:rPr lang="zh-CN" altLang="en-US" sz="7400" b="1" dirty="0">
                <a:latin typeface="微软雅黑" panose="020B0503020204020204" pitchFamily="34" charset="-122"/>
                <a:ea typeface="微软雅黑" panose="020B0503020204020204" pitchFamily="34" charset="-122"/>
              </a:rPr>
              <a:t>（</a:t>
            </a:r>
            <a:r>
              <a:rPr lang="en-US" altLang="zh-CN" sz="7400" b="1" dirty="0">
                <a:latin typeface="微软雅黑" panose="020B0503020204020204" pitchFamily="34" charset="-122"/>
                <a:ea typeface="微软雅黑" panose="020B0503020204020204" pitchFamily="34" charset="-122"/>
              </a:rPr>
              <a:t>2</a:t>
            </a:r>
            <a:r>
              <a:rPr lang="zh-CN" altLang="en-US" sz="7400" b="1" dirty="0">
                <a:latin typeface="微软雅黑" panose="020B0503020204020204" pitchFamily="34" charset="-122"/>
                <a:ea typeface="微软雅黑" panose="020B0503020204020204" pitchFamily="34" charset="-122"/>
              </a:rPr>
              <a:t>）节能软件设计</a:t>
            </a:r>
          </a:p>
          <a:p>
            <a:pPr lvl="1" indent="-360000">
              <a:lnSpc>
                <a:spcPct val="150000"/>
              </a:lnSpc>
              <a:buFont typeface="Wingdings" panose="05000000000000000000" pitchFamily="2" charset="2"/>
              <a:buChar char="p"/>
            </a:pPr>
            <a:r>
              <a:rPr lang="zh-CN" altLang="en-US" sz="7200" dirty="0">
                <a:latin typeface="微软雅黑" panose="020B0503020204020204" pitchFamily="34" charset="-122"/>
                <a:ea typeface="微软雅黑" panose="020B0503020204020204" pitchFamily="34" charset="-122"/>
              </a:rPr>
              <a:t>软件工程师通过优化操作系统和应用软件的算法以提高计算效率、降低功耗、延长硬件设备寿命。</a:t>
            </a:r>
            <a:endParaRPr lang="en-US" altLang="zh-CN" sz="7200" dirty="0">
              <a:latin typeface="微软雅黑" panose="020B0503020204020204" pitchFamily="34" charset="-122"/>
              <a:ea typeface="微软雅黑" panose="020B0503020204020204" pitchFamily="34" charset="-122"/>
            </a:endParaRPr>
          </a:p>
          <a:p>
            <a:pPr marL="325800" lvl="1" indent="0">
              <a:lnSpc>
                <a:spcPct val="170000"/>
              </a:lnSpc>
              <a:buNone/>
            </a:pPr>
            <a:r>
              <a:rPr lang="en-US" altLang="zh-CN" sz="7200" dirty="0">
                <a:latin typeface="微软雅黑" panose="020B0503020204020204" pitchFamily="34" charset="-122"/>
                <a:ea typeface="微软雅黑" panose="020B0503020204020204" pitchFamily="34" charset="-122"/>
              </a:rPr>
              <a:t>1</a:t>
            </a:r>
            <a:r>
              <a:rPr lang="zh-CN" altLang="en-US" sz="7200" dirty="0">
                <a:latin typeface="微软雅黑" panose="020B0503020204020204" pitchFamily="34" charset="-122"/>
                <a:ea typeface="微软雅黑" panose="020B0503020204020204" pitchFamily="34" charset="-122"/>
              </a:rPr>
              <a:t>）操作系统内核算法</a:t>
            </a:r>
            <a:endParaRPr lang="en-US" altLang="zh-CN" sz="7200" dirty="0">
              <a:latin typeface="微软雅黑" panose="020B0503020204020204" pitchFamily="34" charset="-122"/>
              <a:ea typeface="微软雅黑" panose="020B0503020204020204" pitchFamily="34" charset="-122"/>
            </a:endParaRPr>
          </a:p>
          <a:p>
            <a:pPr lvl="2" indent="-360000">
              <a:lnSpc>
                <a:spcPct val="190000"/>
              </a:lnSpc>
              <a:buFont typeface="Wingdings" panose="05000000000000000000" pitchFamily="2" charset="2"/>
              <a:buChar char="p"/>
            </a:pPr>
            <a:r>
              <a:rPr lang="zh-CN" altLang="en-US" sz="5600" dirty="0">
                <a:latin typeface="微软雅黑" panose="020B0503020204020204" pitchFamily="34" charset="-122"/>
                <a:ea typeface="微软雅黑" panose="020B0503020204020204" pitchFamily="34" charset="-122"/>
              </a:rPr>
              <a:t>实现</a:t>
            </a:r>
            <a:r>
              <a:rPr lang="en-US" altLang="zh-CN" sz="5600" dirty="0">
                <a:latin typeface="微软雅黑" panose="020B0503020204020204" pitchFamily="34" charset="-122"/>
                <a:ea typeface="微软雅黑" panose="020B0503020204020204" pitchFamily="34" charset="-122"/>
              </a:rPr>
              <a:t>CPU</a:t>
            </a:r>
            <a:r>
              <a:rPr lang="zh-CN" altLang="en-US" sz="5600" dirty="0">
                <a:latin typeface="微软雅黑" panose="020B0503020204020204" pitchFamily="34" charset="-122"/>
                <a:ea typeface="微软雅黑" panose="020B0503020204020204" pitchFamily="34" charset="-122"/>
              </a:rPr>
              <a:t>、蓄电池、服务器系统的节能设计：例如</a:t>
            </a:r>
            <a:r>
              <a:rPr lang="en-US" altLang="zh-CN" sz="5600" dirty="0" err="1">
                <a:latin typeface="微软雅黑" panose="020B0503020204020204" pitchFamily="34" charset="-122"/>
                <a:ea typeface="微软雅黑" panose="020B0503020204020204" pitchFamily="34" charset="-122"/>
              </a:rPr>
              <a:t>Ondemand</a:t>
            </a:r>
            <a:r>
              <a:rPr lang="en-US" altLang="zh-CN" sz="5600" dirty="0">
                <a:latin typeface="微软雅黑" panose="020B0503020204020204" pitchFamily="34" charset="-122"/>
                <a:ea typeface="微软雅黑" panose="020B0503020204020204" pitchFamily="34" charset="-122"/>
              </a:rPr>
              <a:t> Governor</a:t>
            </a:r>
            <a:r>
              <a:rPr lang="zh-CN" altLang="en-US" sz="5600" dirty="0">
                <a:latin typeface="微软雅黑" panose="020B0503020204020204" pitchFamily="34" charset="-122"/>
                <a:ea typeface="微软雅黑" panose="020B0503020204020204" pitchFamily="34" charset="-122"/>
              </a:rPr>
              <a:t>、</a:t>
            </a:r>
            <a:r>
              <a:rPr lang="en-US" altLang="zh-CN" sz="5600" dirty="0" err="1">
                <a:latin typeface="微软雅黑" panose="020B0503020204020204" pitchFamily="34" charset="-122"/>
                <a:ea typeface="微软雅黑" panose="020B0503020204020204" pitchFamily="34" charset="-122"/>
              </a:rPr>
              <a:t>ECOsystem</a:t>
            </a:r>
            <a:r>
              <a:rPr lang="zh-CN" altLang="en-US" sz="5600" dirty="0">
                <a:latin typeface="微软雅黑" panose="020B0503020204020204" pitchFamily="34" charset="-122"/>
                <a:ea typeface="微软雅黑" panose="020B0503020204020204" pitchFamily="34" charset="-122"/>
              </a:rPr>
              <a:t>、</a:t>
            </a:r>
            <a:r>
              <a:rPr lang="en-US" altLang="zh-CN" sz="5600" dirty="0">
                <a:latin typeface="微软雅黑" panose="020B0503020204020204" pitchFamily="34" charset="-122"/>
                <a:ea typeface="微软雅黑" panose="020B0503020204020204" pitchFamily="34" charset="-122"/>
              </a:rPr>
              <a:t>Linux/RK</a:t>
            </a:r>
          </a:p>
          <a:p>
            <a:pPr marL="325800" lvl="1" indent="0">
              <a:lnSpc>
                <a:spcPct val="170000"/>
              </a:lnSpc>
              <a:buNone/>
            </a:pPr>
            <a:r>
              <a:rPr lang="en-US" altLang="zh-CN" sz="7200" dirty="0">
                <a:latin typeface="微软雅黑" panose="020B0503020204020204" pitchFamily="34" charset="-122"/>
                <a:ea typeface="微软雅黑" panose="020B0503020204020204" pitchFamily="34" charset="-122"/>
              </a:rPr>
              <a:t>2</a:t>
            </a:r>
            <a:r>
              <a:rPr lang="zh-CN" altLang="en-US" sz="7200" dirty="0">
                <a:latin typeface="微软雅黑" panose="020B0503020204020204" pitchFamily="34" charset="-122"/>
                <a:ea typeface="微软雅黑" panose="020B0503020204020204" pitchFamily="34" charset="-122"/>
              </a:rPr>
              <a:t>）自带电源管理设置</a:t>
            </a:r>
            <a:endParaRPr lang="en-US" altLang="zh-CN" sz="7200" dirty="0">
              <a:latin typeface="微软雅黑" panose="020B0503020204020204" pitchFamily="34" charset="-122"/>
              <a:ea typeface="微软雅黑" panose="020B0503020204020204" pitchFamily="34" charset="-122"/>
            </a:endParaRPr>
          </a:p>
          <a:p>
            <a:pPr lvl="2" indent="-360000">
              <a:lnSpc>
                <a:spcPct val="190000"/>
              </a:lnSpc>
              <a:buFont typeface="Wingdings" panose="05000000000000000000" pitchFamily="2" charset="2"/>
              <a:buChar char="p"/>
            </a:pPr>
            <a:r>
              <a:rPr lang="zh-CN" altLang="en-US" sz="5600" dirty="0">
                <a:latin typeface="微软雅黑" panose="020B0503020204020204" pitchFamily="34" charset="-122"/>
                <a:ea typeface="微软雅黑" panose="020B0503020204020204" pitchFamily="34" charset="-122"/>
              </a:rPr>
              <a:t>在不使用时自动关闭显示器、硬盘驱动器和其他外围设备，从而减少能耗。</a:t>
            </a:r>
            <a:endParaRPr lang="en-US" altLang="zh-CN" sz="5600" dirty="0">
              <a:latin typeface="微软雅黑" panose="020B0503020204020204" pitchFamily="34" charset="-122"/>
              <a:ea typeface="微软雅黑" panose="020B0503020204020204" pitchFamily="34" charset="-122"/>
            </a:endParaRPr>
          </a:p>
          <a:p>
            <a:pPr marL="325800" lvl="1" indent="0">
              <a:lnSpc>
                <a:spcPct val="170000"/>
              </a:lnSpc>
              <a:buNone/>
            </a:pPr>
            <a:r>
              <a:rPr lang="en-US" altLang="zh-CN" sz="7200" dirty="0">
                <a:latin typeface="微软雅黑" panose="020B0503020204020204" pitchFamily="34" charset="-122"/>
                <a:ea typeface="微软雅黑" panose="020B0503020204020204" pitchFamily="34" charset="-122"/>
              </a:rPr>
              <a:t>3</a:t>
            </a:r>
            <a:r>
              <a:rPr lang="zh-CN" altLang="en-US" sz="7200" dirty="0">
                <a:latin typeface="微软雅黑" panose="020B0503020204020204" pitchFamily="34" charset="-122"/>
                <a:ea typeface="微软雅黑" panose="020B0503020204020204" pitchFamily="34" charset="-122"/>
              </a:rPr>
              <a:t>）集群服务器</a:t>
            </a:r>
            <a:endParaRPr lang="en-US" altLang="zh-CN" sz="7200" dirty="0">
              <a:latin typeface="微软雅黑" panose="020B0503020204020204" pitchFamily="34" charset="-122"/>
              <a:ea typeface="微软雅黑" panose="020B0503020204020204" pitchFamily="34" charset="-122"/>
            </a:endParaRPr>
          </a:p>
          <a:p>
            <a:pPr lvl="2" indent="-360000">
              <a:lnSpc>
                <a:spcPct val="190000"/>
              </a:lnSpc>
              <a:buFont typeface="Wingdings" panose="05000000000000000000" pitchFamily="2" charset="2"/>
              <a:buChar char="p"/>
            </a:pPr>
            <a:r>
              <a:rPr lang="zh-CN" altLang="en-US" sz="5600" dirty="0">
                <a:latin typeface="微软雅黑" panose="020B0503020204020204" pitchFamily="34" charset="-122"/>
                <a:ea typeface="微软雅黑" panose="020B0503020204020204" pitchFamily="34" charset="-122"/>
              </a:rPr>
              <a:t>非虚拟化将服务整合到少量的服务器上，提高单个服务器的资源利用率，并关闭多余的服务器；</a:t>
            </a:r>
            <a:endParaRPr lang="en-US" altLang="zh-CN" sz="5600" dirty="0">
              <a:latin typeface="微软雅黑" panose="020B0503020204020204" pitchFamily="34" charset="-122"/>
              <a:ea typeface="微软雅黑" panose="020B0503020204020204" pitchFamily="34" charset="-122"/>
            </a:endParaRPr>
          </a:p>
          <a:p>
            <a:pPr lvl="2" indent="-360000">
              <a:lnSpc>
                <a:spcPct val="190000"/>
              </a:lnSpc>
              <a:buFont typeface="Wingdings" panose="05000000000000000000" pitchFamily="2" charset="2"/>
              <a:buChar char="p"/>
            </a:pPr>
            <a:r>
              <a:rPr lang="zh-CN" altLang="en-US" sz="5600" dirty="0">
                <a:latin typeface="微软雅黑" panose="020B0503020204020204" pitchFamily="34" charset="-122"/>
                <a:ea typeface="微软雅黑" panose="020B0503020204020204" pitchFamily="34" charset="-122"/>
              </a:rPr>
              <a:t>虚拟化将虚拟机整合到少量的物理服务器上，关闭多余的物理服务器，以达到集群节能的目的。</a:t>
            </a:r>
            <a:endParaRPr lang="en-US" altLang="zh-CN" sz="5600" dirty="0">
              <a:latin typeface="微软雅黑" panose="020B0503020204020204" pitchFamily="34" charset="-122"/>
              <a:ea typeface="微软雅黑" panose="020B0503020204020204" pitchFamily="34" charset="-122"/>
            </a:endParaRPr>
          </a:p>
          <a:p>
            <a:pPr marL="325800" lvl="1" indent="0">
              <a:lnSpc>
                <a:spcPct val="170000"/>
              </a:lnSpc>
              <a:buNone/>
            </a:pPr>
            <a:r>
              <a:rPr lang="en-US" altLang="zh-CN" sz="7200" dirty="0">
                <a:latin typeface="微软雅黑" panose="020B0503020204020204" pitchFamily="34" charset="-122"/>
                <a:ea typeface="微软雅黑" panose="020B0503020204020204" pitchFamily="34" charset="-122"/>
              </a:rPr>
              <a:t>4</a:t>
            </a:r>
            <a:r>
              <a:rPr lang="zh-CN" altLang="en-US" sz="7200" dirty="0">
                <a:latin typeface="微软雅黑" panose="020B0503020204020204" pitchFamily="34" charset="-122"/>
                <a:ea typeface="微软雅黑" panose="020B0503020204020204" pitchFamily="34" charset="-122"/>
              </a:rPr>
              <a:t>）应用程序</a:t>
            </a:r>
            <a:endParaRPr lang="en-US" altLang="zh-CN" sz="7200" dirty="0">
              <a:latin typeface="微软雅黑" panose="020B0503020204020204" pitchFamily="34" charset="-122"/>
              <a:ea typeface="微软雅黑" panose="020B0503020204020204" pitchFamily="34" charset="-122"/>
            </a:endParaRPr>
          </a:p>
          <a:p>
            <a:pPr lvl="2" indent="-360000">
              <a:lnSpc>
                <a:spcPct val="190000"/>
              </a:lnSpc>
              <a:buFont typeface="Wingdings" panose="05000000000000000000" pitchFamily="2" charset="2"/>
              <a:buChar char="p"/>
            </a:pPr>
            <a:r>
              <a:rPr lang="zh-CN" altLang="en-US" sz="5600" dirty="0">
                <a:latin typeface="微软雅黑" panose="020B0503020204020204" pitchFamily="34" charset="-122"/>
                <a:ea typeface="微软雅黑" panose="020B0503020204020204" pitchFamily="34" charset="-122"/>
              </a:rPr>
              <a:t>利用代码重构和复用技术，优化核心算法，可以实现提高程序时空效率和执行速度的目标；</a:t>
            </a:r>
            <a:endParaRPr lang="en-US" altLang="zh-CN" sz="5600" dirty="0">
              <a:latin typeface="微软雅黑" panose="020B0503020204020204" pitchFamily="34" charset="-122"/>
              <a:ea typeface="微软雅黑" panose="020B0503020204020204" pitchFamily="34" charset="-122"/>
            </a:endParaRPr>
          </a:p>
          <a:p>
            <a:pPr lvl="2" indent="-360000">
              <a:lnSpc>
                <a:spcPct val="190000"/>
              </a:lnSpc>
              <a:buFont typeface="Wingdings" panose="05000000000000000000" pitchFamily="2" charset="2"/>
              <a:buChar char="p"/>
            </a:pPr>
            <a:r>
              <a:rPr lang="zh-CN" altLang="en-US" sz="5600" dirty="0">
                <a:latin typeface="微软雅黑" panose="020B0503020204020204" pitchFamily="34" charset="-122"/>
                <a:ea typeface="微软雅黑" panose="020B0503020204020204" pitchFamily="34" charset="-122"/>
              </a:rPr>
              <a:t>应用软件工程知识提升软件的兼容性、可扩展性和可维护性；</a:t>
            </a:r>
            <a:endParaRPr lang="en-US" altLang="zh-CN" sz="5600" dirty="0">
              <a:latin typeface="微软雅黑" panose="020B0503020204020204" pitchFamily="34" charset="-122"/>
              <a:ea typeface="微软雅黑" panose="020B0503020204020204" pitchFamily="34" charset="-122"/>
            </a:endParaRPr>
          </a:p>
          <a:p>
            <a:pPr lvl="2" indent="-360000">
              <a:lnSpc>
                <a:spcPct val="190000"/>
              </a:lnSpc>
              <a:buFont typeface="Wingdings" panose="05000000000000000000" pitchFamily="2" charset="2"/>
              <a:buChar char="p"/>
            </a:pPr>
            <a:r>
              <a:rPr lang="zh-CN" altLang="en-US" sz="5600" dirty="0">
                <a:latin typeface="微软雅黑" panose="020B0503020204020204" pitchFamily="34" charset="-122"/>
                <a:ea typeface="微软雅黑" panose="020B0503020204020204" pitchFamily="34" charset="-122"/>
              </a:rPr>
              <a:t>加入软件开源计划，不仅可以提升软件质量，延长软件的使用寿命，还能减少不必要的重复开发活动造成的资源浪费。</a:t>
            </a:r>
          </a:p>
        </p:txBody>
      </p:sp>
    </p:spTree>
    <p:extLst>
      <p:ext uri="{BB962C8B-B14F-4D97-AF65-F5344CB8AC3E}">
        <p14:creationId xmlns:p14="http://schemas.microsoft.com/office/powerpoint/2010/main" val="1738982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en-US" altLang="zh-CN" dirty="0"/>
              <a:t>IT</a:t>
            </a:r>
            <a:r>
              <a:rPr lang="zh-CN" altLang="en-US" dirty="0"/>
              <a:t>行业的可持续性</a:t>
            </a:r>
            <a:r>
              <a:rPr lang="en-US" altLang="zh-CN" dirty="0"/>
              <a:t>——1. </a:t>
            </a:r>
            <a:r>
              <a:rPr lang="zh-CN" altLang="en-US" dirty="0"/>
              <a:t>绿色计算</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fld id="{EE5DA195-227C-46EF-A8A8-131AD85CB2AA}" type="slidenum">
              <a:rPr lang="zh-CN" altLang="en-US" smtClean="0"/>
              <a:pPr/>
              <a:t>28</a:t>
            </a:fld>
            <a:endParaRPr lang="zh-CN" altLang="en-US" dirty="0"/>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fontScale="25000" lnSpcReduction="20000"/>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50000"/>
              </a:lnSpc>
              <a:buNone/>
            </a:pPr>
            <a:r>
              <a:rPr lang="zh-CN" altLang="en-US" sz="7400" b="1" dirty="0">
                <a:latin typeface="微软雅黑" panose="020B0503020204020204" pitchFamily="34" charset="-122"/>
                <a:ea typeface="微软雅黑" panose="020B0503020204020204" pitchFamily="34" charset="-122"/>
              </a:rPr>
              <a:t>（</a:t>
            </a:r>
            <a:r>
              <a:rPr lang="en-US" altLang="zh-CN" sz="7400" b="1" dirty="0">
                <a:latin typeface="微软雅黑" panose="020B0503020204020204" pitchFamily="34" charset="-122"/>
                <a:ea typeface="微软雅黑" panose="020B0503020204020204" pitchFamily="34" charset="-122"/>
              </a:rPr>
              <a:t>3</a:t>
            </a:r>
            <a:r>
              <a:rPr lang="zh-CN" altLang="en-US" sz="7400" b="1" dirty="0">
                <a:latin typeface="微软雅黑" panose="020B0503020204020204" pitchFamily="34" charset="-122"/>
                <a:ea typeface="微软雅黑" panose="020B0503020204020204" pitchFamily="34" charset="-122"/>
              </a:rPr>
              <a:t>）虚拟化技术</a:t>
            </a:r>
          </a:p>
          <a:p>
            <a:pPr lvl="1" indent="-360000">
              <a:lnSpc>
                <a:spcPct val="150000"/>
              </a:lnSpc>
              <a:buFont typeface="Wingdings" panose="05000000000000000000" pitchFamily="2" charset="2"/>
              <a:buChar char="p"/>
            </a:pPr>
            <a:r>
              <a:rPr lang="zh-CN" altLang="en-US" sz="7200" dirty="0">
                <a:latin typeface="微软雅黑" panose="020B0503020204020204" pitchFamily="34" charset="-122"/>
                <a:ea typeface="微软雅黑" panose="020B0503020204020204" pitchFamily="34" charset="-122"/>
              </a:rPr>
              <a:t>单人多用：使单</a:t>
            </a:r>
            <a:r>
              <a:rPr lang="en-US" altLang="zh-CN" sz="7200" dirty="0">
                <a:latin typeface="微软雅黑" panose="020B0503020204020204" pitchFamily="34" charset="-122"/>
                <a:ea typeface="微软雅黑" panose="020B0503020204020204" pitchFamily="34" charset="-122"/>
              </a:rPr>
              <a:t>CPU</a:t>
            </a:r>
            <a:r>
              <a:rPr lang="zh-CN" altLang="en-US" sz="7200" dirty="0">
                <a:latin typeface="微软雅黑" panose="020B0503020204020204" pitchFamily="34" charset="-122"/>
                <a:ea typeface="微软雅黑" panose="020B0503020204020204" pitchFamily="34" charset="-122"/>
              </a:rPr>
              <a:t>模拟多</a:t>
            </a:r>
            <a:r>
              <a:rPr lang="en-US" altLang="zh-CN" sz="7200" dirty="0">
                <a:latin typeface="微软雅黑" panose="020B0503020204020204" pitchFamily="34" charset="-122"/>
                <a:ea typeface="微软雅黑" panose="020B0503020204020204" pitchFamily="34" charset="-122"/>
              </a:rPr>
              <a:t>CPU</a:t>
            </a:r>
            <a:r>
              <a:rPr lang="zh-CN" altLang="en-US" sz="7200" dirty="0">
                <a:latin typeface="微软雅黑" panose="020B0503020204020204" pitchFamily="34" charset="-122"/>
                <a:ea typeface="微软雅黑" panose="020B0503020204020204" pitchFamily="34" charset="-122"/>
              </a:rPr>
              <a:t>并行运算，允许一个平台同时运行多个操作系统，并且应用程序都可以在相互独立的空间内运行而互不影响，从而显著提高计算机的工作效率。</a:t>
            </a:r>
            <a:endParaRPr lang="en-US" altLang="zh-CN" sz="7200" dirty="0">
              <a:latin typeface="微软雅黑" panose="020B0503020204020204" pitchFamily="34" charset="-122"/>
              <a:ea typeface="微软雅黑" panose="020B0503020204020204" pitchFamily="34" charset="-122"/>
            </a:endParaRPr>
          </a:p>
          <a:p>
            <a:pPr marL="1080000" lvl="2" indent="-360000">
              <a:lnSpc>
                <a:spcPct val="170000"/>
              </a:lnSpc>
              <a:buFont typeface="Wingdings" panose="05000000000000000000" pitchFamily="2" charset="2"/>
              <a:buChar char="u"/>
            </a:pPr>
            <a:r>
              <a:rPr lang="zh-CN" altLang="en-US" sz="6400" dirty="0">
                <a:latin typeface="微软雅黑" panose="020B0503020204020204" pitchFamily="34" charset="-122"/>
                <a:ea typeface="微软雅黑" panose="020B0503020204020204" pitchFamily="34" charset="-122"/>
              </a:rPr>
              <a:t>开发</a:t>
            </a:r>
            <a:r>
              <a:rPr lang="en-US" altLang="zh-CN" sz="6400" dirty="0">
                <a:latin typeface="微软雅黑" panose="020B0503020204020204" pitchFamily="34" charset="-122"/>
                <a:ea typeface="微软雅黑" panose="020B0503020204020204" pitchFamily="34" charset="-122"/>
              </a:rPr>
              <a:t>B/S</a:t>
            </a:r>
            <a:r>
              <a:rPr lang="zh-CN" altLang="en-US" sz="6400" dirty="0">
                <a:latin typeface="微软雅黑" panose="020B0503020204020204" pitchFamily="34" charset="-122"/>
                <a:ea typeface="微软雅黑" panose="020B0503020204020204" pitchFamily="34" charset="-122"/>
              </a:rPr>
              <a:t>应用程序</a:t>
            </a:r>
          </a:p>
          <a:p>
            <a:pPr lvl="1" indent="-360000">
              <a:lnSpc>
                <a:spcPct val="150000"/>
              </a:lnSpc>
              <a:buFont typeface="Wingdings" panose="05000000000000000000" pitchFamily="2" charset="2"/>
              <a:buChar char="p"/>
            </a:pPr>
            <a:r>
              <a:rPr lang="zh-CN" altLang="en-US" sz="7200" dirty="0">
                <a:latin typeface="微软雅黑" panose="020B0503020204020204" pitchFamily="34" charset="-122"/>
                <a:ea typeface="微软雅黑" panose="020B0503020204020204" pitchFamily="34" charset="-122"/>
              </a:rPr>
              <a:t>多人多用：服务器的计算能力远高于</a:t>
            </a:r>
            <a:r>
              <a:rPr lang="en-US" altLang="zh-CN" sz="7200" dirty="0">
                <a:latin typeface="微软雅黑" panose="020B0503020204020204" pitchFamily="34" charset="-122"/>
                <a:ea typeface="微软雅黑" panose="020B0503020204020204" pitchFamily="34" charset="-122"/>
              </a:rPr>
              <a:t>PC</a:t>
            </a:r>
            <a:r>
              <a:rPr lang="zh-CN" altLang="en-US" sz="7200" dirty="0">
                <a:latin typeface="微软雅黑" panose="020B0503020204020204" pitchFamily="34" charset="-122"/>
                <a:ea typeface="微软雅黑" panose="020B0503020204020204" pitchFamily="34" charset="-122"/>
              </a:rPr>
              <a:t>，虚拟化技术允许多个虚拟机在单个物理服务器上同时运行，结合网络技术使服务器使用模式从独占访问变成共享访问，减少了并发使用所需的服务器数量，从而降低了能源消耗。</a:t>
            </a:r>
            <a:endParaRPr lang="en-US" altLang="zh-CN" sz="7200" dirty="0">
              <a:latin typeface="微软雅黑" panose="020B0503020204020204" pitchFamily="34" charset="-122"/>
              <a:ea typeface="微软雅黑" panose="020B0503020204020204" pitchFamily="34" charset="-122"/>
            </a:endParaRPr>
          </a:p>
          <a:p>
            <a:pPr marL="1080000" lvl="2" indent="-360000">
              <a:lnSpc>
                <a:spcPct val="170000"/>
              </a:lnSpc>
              <a:buFont typeface="Wingdings" panose="05000000000000000000" pitchFamily="2" charset="2"/>
              <a:buChar char="u"/>
            </a:pPr>
            <a:r>
              <a:rPr lang="zh-CN" altLang="en-US" sz="6400" dirty="0">
                <a:latin typeface="微软雅黑" panose="020B0503020204020204" pitchFamily="34" charset="-122"/>
                <a:ea typeface="微软雅黑" panose="020B0503020204020204" pitchFamily="34" charset="-122"/>
              </a:rPr>
              <a:t>虚拟桌面</a:t>
            </a:r>
          </a:p>
          <a:p>
            <a:pPr lvl="1" indent="-360000">
              <a:lnSpc>
                <a:spcPct val="150000"/>
              </a:lnSpc>
              <a:buFont typeface="Wingdings" panose="05000000000000000000" pitchFamily="2" charset="2"/>
              <a:buChar char="p"/>
            </a:pPr>
            <a:r>
              <a:rPr lang="zh-CN" altLang="en-US" sz="7200" dirty="0">
                <a:latin typeface="微软雅黑" panose="020B0503020204020204" pitchFamily="34" charset="-122"/>
                <a:ea typeface="微软雅黑" panose="020B0503020204020204" pitchFamily="34" charset="-122"/>
              </a:rPr>
              <a:t>存储优化：外存储器的分级存储系统和存储虚拟化技术可以提高资源利用率，降低管理复杂度。</a:t>
            </a:r>
            <a:endParaRPr lang="en-US" altLang="zh-CN" sz="7200" dirty="0">
              <a:latin typeface="微软雅黑" panose="020B0503020204020204" pitchFamily="34" charset="-122"/>
              <a:ea typeface="微软雅黑" panose="020B0503020204020204" pitchFamily="34" charset="-122"/>
            </a:endParaRPr>
          </a:p>
          <a:p>
            <a:pPr marL="1080000" lvl="2" indent="-360000">
              <a:lnSpc>
                <a:spcPct val="170000"/>
              </a:lnSpc>
              <a:buFont typeface="Wingdings" panose="05000000000000000000" pitchFamily="2" charset="2"/>
              <a:buChar char="u"/>
            </a:pPr>
            <a:r>
              <a:rPr lang="zh-CN" altLang="en-US" sz="6400" dirty="0">
                <a:latin typeface="微软雅黑" panose="020B0503020204020204" pitchFamily="34" charset="-122"/>
                <a:ea typeface="微软雅黑" panose="020B0503020204020204" pitchFamily="34" charset="-122"/>
              </a:rPr>
              <a:t>大规模非活动磁盘阵列存储（</a:t>
            </a:r>
            <a:r>
              <a:rPr lang="en-US" altLang="zh-CN" sz="6400" dirty="0">
                <a:latin typeface="微软雅黑" panose="020B0503020204020204" pitchFamily="34" charset="-122"/>
                <a:ea typeface="微软雅黑" panose="020B0503020204020204" pitchFamily="34" charset="-122"/>
              </a:rPr>
              <a:t>Massive Arrays of Idle Disks</a:t>
            </a:r>
            <a:r>
              <a:rPr lang="zh-CN" altLang="en-US" sz="6400" dirty="0">
                <a:latin typeface="微软雅黑" panose="020B0503020204020204" pitchFamily="34" charset="-122"/>
                <a:ea typeface="微软雅黑" panose="020B0503020204020204" pitchFamily="34" charset="-122"/>
              </a:rPr>
              <a:t>，</a:t>
            </a:r>
            <a:r>
              <a:rPr lang="en-US" altLang="zh-CN" sz="6400" dirty="0">
                <a:latin typeface="微软雅黑" panose="020B0503020204020204" pitchFamily="34" charset="-122"/>
                <a:ea typeface="微软雅黑" panose="020B0503020204020204" pitchFamily="34" charset="-122"/>
              </a:rPr>
              <a:t>MAID</a:t>
            </a:r>
            <a:r>
              <a:rPr lang="zh-CN" altLang="en-US" sz="6400" dirty="0">
                <a:latin typeface="微软雅黑" panose="020B0503020204020204" pitchFamily="34" charset="-122"/>
                <a:ea typeface="微软雅黑" panose="020B0503020204020204" pitchFamily="34" charset="-122"/>
              </a:rPr>
              <a:t>）技术，将一组磁盘组成阵列，只有系统需要进行读写访问的一部分磁盘开机运转，而其他磁盘处于断电状态。</a:t>
            </a:r>
          </a:p>
        </p:txBody>
      </p:sp>
    </p:spTree>
    <p:extLst>
      <p:ext uri="{BB962C8B-B14F-4D97-AF65-F5344CB8AC3E}">
        <p14:creationId xmlns:p14="http://schemas.microsoft.com/office/powerpoint/2010/main" val="2315870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en-US" altLang="zh-CN" dirty="0"/>
              <a:t>IT</a:t>
            </a:r>
            <a:r>
              <a:rPr lang="zh-CN" altLang="en-US" dirty="0"/>
              <a:t>行业的可持续性</a:t>
            </a:r>
            <a:r>
              <a:rPr lang="en-US" altLang="zh-CN" dirty="0"/>
              <a:t>——1. </a:t>
            </a:r>
            <a:r>
              <a:rPr lang="zh-CN" altLang="en-US" dirty="0"/>
              <a:t>绿色计算</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fld id="{EE5DA195-227C-46EF-A8A8-131AD85CB2AA}" type="slidenum">
              <a:rPr lang="zh-CN" altLang="en-US" smtClean="0"/>
              <a:pPr/>
              <a:t>29</a:t>
            </a:fld>
            <a:endParaRPr lang="zh-CN" altLang="en-US" dirty="0"/>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50000"/>
              </a:lnSpc>
              <a:buNone/>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）云计算技术</a:t>
            </a:r>
          </a:p>
          <a:p>
            <a:pPr lvl="1" indent="-3600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通过互联网共享计算资源、软件和数据</a:t>
            </a:r>
            <a:endParaRPr lang="en-US" altLang="zh-CN" sz="2000" dirty="0">
              <a:latin typeface="微软雅黑" panose="020B0503020204020204" pitchFamily="34" charset="-122"/>
              <a:ea typeface="微软雅黑" panose="020B0503020204020204" pitchFamily="34" charset="-122"/>
            </a:endParaRPr>
          </a:p>
          <a:p>
            <a:pPr marL="1080000"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按需分配、利用率高</a:t>
            </a:r>
            <a:endParaRPr lang="en-US" altLang="zh-CN" sz="1600" dirty="0">
              <a:latin typeface="微软雅黑" panose="020B0503020204020204" pitchFamily="34" charset="-122"/>
              <a:ea typeface="微软雅黑" panose="020B0503020204020204" pitchFamily="34" charset="-122"/>
            </a:endParaRPr>
          </a:p>
          <a:p>
            <a:pPr lvl="1" indent="-3600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物理硬件和基础设施要求低</a:t>
            </a:r>
            <a:endParaRPr lang="en-US" altLang="zh-CN" sz="2000" dirty="0">
              <a:latin typeface="微软雅黑" panose="020B0503020204020204" pitchFamily="34" charset="-122"/>
              <a:ea typeface="微软雅黑" panose="020B0503020204020204" pitchFamily="34" charset="-122"/>
            </a:endParaRPr>
          </a:p>
          <a:p>
            <a:pPr marL="1080000"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节约资源、延长寿命</a:t>
            </a:r>
            <a:endParaRPr lang="en-US" altLang="zh-CN" sz="1600" dirty="0">
              <a:latin typeface="微软雅黑" panose="020B0503020204020204" pitchFamily="34" charset="-122"/>
              <a:ea typeface="微软雅黑" panose="020B0503020204020204" pitchFamily="34" charset="-122"/>
            </a:endParaRPr>
          </a:p>
          <a:p>
            <a:pPr lvl="1" indent="-3600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集中资源避免重复搭建</a:t>
            </a:r>
            <a:endParaRPr lang="en-US" altLang="zh-CN" sz="2000" dirty="0">
              <a:latin typeface="微软雅黑" panose="020B0503020204020204" pitchFamily="34" charset="-122"/>
              <a:ea typeface="微软雅黑" panose="020B0503020204020204" pitchFamily="34" charset="-122"/>
            </a:endParaRPr>
          </a:p>
          <a:p>
            <a:pPr marL="1080000"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减少浪费、服务可靠</a:t>
            </a:r>
            <a:endParaRPr lang="en-US" altLang="zh-CN" sz="1600" dirty="0">
              <a:latin typeface="微软雅黑" panose="020B0503020204020204" pitchFamily="34" charset="-122"/>
              <a:ea typeface="微软雅黑" panose="020B0503020204020204" pitchFamily="34" charset="-122"/>
            </a:endParaRPr>
          </a:p>
          <a:p>
            <a:pPr lvl="1" indent="-3600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优化配置、节能调度、高效传输、温控节能</a:t>
            </a:r>
            <a:endParaRPr lang="en-US" altLang="zh-CN" sz="2000" dirty="0">
              <a:latin typeface="微软雅黑" panose="020B0503020204020204" pitchFamily="34" charset="-122"/>
              <a:ea typeface="微软雅黑" panose="020B0503020204020204" pitchFamily="34" charset="-122"/>
            </a:endParaRPr>
          </a:p>
          <a:p>
            <a:pPr marL="1080000"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降低能耗、减少排放</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8166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01</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2" y="3668486"/>
            <a:ext cx="5438148"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lvl="0">
              <a:lnSpc>
                <a:spcPct val="100000"/>
              </a:lnSpc>
              <a:defRPr/>
            </a:pPr>
            <a:r>
              <a:rPr lang="zh-CN" altLang="en-US" sz="4000" dirty="0">
                <a:solidFill>
                  <a:srgbClr val="194B85"/>
                </a:solidFill>
                <a:latin typeface="Segoe UI"/>
                <a:ea typeface="微软雅黑"/>
              </a:rPr>
              <a:t>可持续发展的系统观</a:t>
            </a:r>
          </a:p>
        </p:txBody>
      </p:sp>
    </p:spTree>
    <p:extLst>
      <p:ext uri="{BB962C8B-B14F-4D97-AF65-F5344CB8AC3E}">
        <p14:creationId xmlns:p14="http://schemas.microsoft.com/office/powerpoint/2010/main" val="308731679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en-US" altLang="zh-CN" dirty="0"/>
              <a:t>IT</a:t>
            </a:r>
            <a:r>
              <a:rPr lang="zh-CN" altLang="en-US" dirty="0"/>
              <a:t>行业的可持续性</a:t>
            </a:r>
            <a:r>
              <a:rPr lang="en-US" altLang="zh-CN" dirty="0"/>
              <a:t>——1. </a:t>
            </a:r>
            <a:r>
              <a:rPr lang="zh-CN" altLang="en-US" dirty="0"/>
              <a:t>绿色计算</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fld id="{EE5DA195-227C-46EF-A8A8-131AD85CB2AA}" type="slidenum">
              <a:rPr lang="zh-CN" altLang="en-US" smtClean="0"/>
              <a:pPr/>
              <a:t>30</a:t>
            </a:fld>
            <a:endParaRPr lang="zh-CN" altLang="en-US" dirty="0"/>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50000"/>
              </a:lnSpc>
              <a:buNone/>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）可再生能源利用</a:t>
            </a:r>
          </a:p>
          <a:p>
            <a:pPr lvl="1" indent="-3600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2021</a:t>
            </a:r>
            <a:r>
              <a:rPr lang="zh-CN" altLang="en-US" sz="2000" dirty="0">
                <a:latin typeface="微软雅黑" panose="020B0503020204020204" pitchFamily="34" charset="-122"/>
                <a:ea typeface="微软雅黑" panose="020B0503020204020204" pitchFamily="34" charset="-122"/>
              </a:rPr>
              <a:t>年，全国数据中心耗电量达</a:t>
            </a:r>
            <a:r>
              <a:rPr lang="en-US" altLang="zh-CN" sz="2000" dirty="0">
                <a:latin typeface="微软雅黑" panose="020B0503020204020204" pitchFamily="34" charset="-122"/>
                <a:ea typeface="微软雅黑" panose="020B0503020204020204" pitchFamily="34" charset="-122"/>
              </a:rPr>
              <a:t>2166</a:t>
            </a:r>
            <a:r>
              <a:rPr lang="zh-CN" altLang="en-US" sz="2000" dirty="0">
                <a:latin typeface="微软雅黑" panose="020B0503020204020204" pitchFamily="34" charset="-122"/>
                <a:ea typeface="微软雅黑" panose="020B0503020204020204" pitchFamily="34" charset="-122"/>
              </a:rPr>
              <a:t>亿度，约占全国总耗电量的</a:t>
            </a:r>
            <a:r>
              <a:rPr lang="en-US" altLang="zh-CN" sz="2000" dirty="0">
                <a:latin typeface="微软雅黑" panose="020B0503020204020204" pitchFamily="34" charset="-122"/>
                <a:ea typeface="微软雅黑" panose="020B0503020204020204" pitchFamily="34" charset="-122"/>
              </a:rPr>
              <a:t>2.6%</a:t>
            </a:r>
            <a:r>
              <a:rPr lang="zh-CN" altLang="en-US" sz="2000" dirty="0">
                <a:latin typeface="微软雅黑" panose="020B0503020204020204" pitchFamily="34" charset="-122"/>
                <a:ea typeface="微软雅黑" panose="020B0503020204020204" pitchFamily="34" charset="-122"/>
              </a:rPr>
              <a:t>，是北京全年用电量的</a:t>
            </a:r>
            <a:r>
              <a:rPr lang="en-US" altLang="zh-CN" sz="2000" dirty="0">
                <a:latin typeface="微软雅黑" panose="020B0503020204020204" pitchFamily="34" charset="-122"/>
                <a:ea typeface="微软雅黑" panose="020B0503020204020204" pitchFamily="34" charset="-122"/>
              </a:rPr>
              <a:t>1.8</a:t>
            </a:r>
            <a:r>
              <a:rPr lang="zh-CN" altLang="en-US" sz="2000" dirty="0">
                <a:latin typeface="微软雅黑" panose="020B0503020204020204" pitchFamily="34" charset="-122"/>
                <a:ea typeface="微软雅黑" panose="020B0503020204020204" pitchFamily="34" charset="-122"/>
              </a:rPr>
              <a:t>倍。全国数据中心碳排放量达</a:t>
            </a:r>
            <a:r>
              <a:rPr lang="en-US" altLang="zh-CN" sz="2000" dirty="0">
                <a:latin typeface="微软雅黑" panose="020B0503020204020204" pitchFamily="34" charset="-122"/>
                <a:ea typeface="微软雅黑" panose="020B0503020204020204" pitchFamily="34" charset="-122"/>
              </a:rPr>
              <a:t>1.35</a:t>
            </a:r>
            <a:r>
              <a:rPr lang="zh-CN" altLang="en-US" sz="2000" dirty="0">
                <a:latin typeface="微软雅黑" panose="020B0503020204020204" pitchFamily="34" charset="-122"/>
                <a:ea typeface="微软雅黑" panose="020B0503020204020204" pitchFamily="34" charset="-122"/>
              </a:rPr>
              <a:t>亿吨。”</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中国信息通信研究院</a:t>
            </a:r>
            <a:endParaRPr lang="en-US" altLang="zh-CN" sz="2000" dirty="0">
              <a:latin typeface="微软雅黑" panose="020B0503020204020204" pitchFamily="34" charset="-122"/>
              <a:ea typeface="微软雅黑" panose="020B0503020204020204" pitchFamily="34" charset="-122"/>
            </a:endParaRPr>
          </a:p>
          <a:p>
            <a:pPr lvl="1" indent="-3600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电力并不全用在计算：电源使用效率（</a:t>
            </a:r>
            <a:r>
              <a:rPr lang="en-US" altLang="zh-CN" sz="2000" dirty="0">
                <a:latin typeface="微软雅黑" panose="020B0503020204020204" pitchFamily="34" charset="-122"/>
                <a:ea typeface="微软雅黑" panose="020B0503020204020204" pitchFamily="34" charset="-122"/>
              </a:rPr>
              <a:t>Power Usage Effectiveness</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PUE</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1080000" lvl="2" indent="-360000">
              <a:lnSpc>
                <a:spcPct val="150000"/>
              </a:lnSpc>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2020</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1.46-1.55</a:t>
            </a:r>
          </a:p>
          <a:p>
            <a:pPr marL="1080000"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要求到</a:t>
            </a:r>
            <a:r>
              <a:rPr lang="en-US" altLang="zh-CN" sz="1600" dirty="0">
                <a:latin typeface="微软雅黑" panose="020B0503020204020204" pitchFamily="34" charset="-122"/>
                <a:ea typeface="微软雅黑" panose="020B0503020204020204" pitchFamily="34" charset="-122"/>
              </a:rPr>
              <a:t>2025</a:t>
            </a:r>
            <a:r>
              <a:rPr lang="zh-CN" altLang="en-US" sz="1600" dirty="0">
                <a:latin typeface="微软雅黑" panose="020B0503020204020204" pitchFamily="34" charset="-122"/>
                <a:ea typeface="微软雅黑" panose="020B0503020204020204" pitchFamily="34" charset="-122"/>
              </a:rPr>
              <a:t>年低于</a:t>
            </a:r>
            <a:r>
              <a:rPr lang="en-US" altLang="zh-CN" sz="1600" dirty="0">
                <a:latin typeface="微软雅黑" panose="020B0503020204020204" pitchFamily="34" charset="-122"/>
                <a:ea typeface="微软雅黑" panose="020B0503020204020204" pitchFamily="34" charset="-122"/>
              </a:rPr>
              <a:t>1.3</a:t>
            </a:r>
          </a:p>
          <a:p>
            <a:pPr lvl="1" indent="-3600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绿色数据中心：太阳能、风力、水力</a:t>
            </a:r>
            <a:endParaRPr lang="en-US" altLang="zh-CN" sz="2000" dirty="0">
              <a:latin typeface="微软雅黑" panose="020B0503020204020204" pitchFamily="34" charset="-122"/>
              <a:ea typeface="微软雅黑" panose="020B0503020204020204" pitchFamily="34" charset="-122"/>
            </a:endParaRPr>
          </a:p>
          <a:p>
            <a:pPr marL="1080000"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百度云计算（阳泉）中心</a:t>
            </a:r>
            <a:endParaRPr lang="en-US" altLang="zh-CN" sz="1600" dirty="0">
              <a:latin typeface="微软雅黑" panose="020B0503020204020204" pitchFamily="34" charset="-122"/>
              <a:ea typeface="微软雅黑" panose="020B0503020204020204" pitchFamily="34" charset="-122"/>
            </a:endParaRPr>
          </a:p>
          <a:p>
            <a:pPr marL="1080000"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秦淮数据环首都数据中心</a:t>
            </a:r>
            <a:endParaRPr lang="en-US" altLang="zh-CN" sz="1600" dirty="0">
              <a:latin typeface="微软雅黑" panose="020B0503020204020204" pitchFamily="34" charset="-122"/>
              <a:ea typeface="微软雅黑" panose="020B0503020204020204" pitchFamily="34" charset="-122"/>
            </a:endParaRPr>
          </a:p>
          <a:p>
            <a:pPr marL="1080000"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中金数据昆山一号数据中心</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9270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a:extLst>
              <a:ext uri="{FF2B5EF4-FFF2-40B4-BE49-F238E27FC236}">
                <a16:creationId xmlns:a16="http://schemas.microsoft.com/office/drawing/2014/main" id="{CF7C220B-C381-4B07-B2E0-75031B4691BB}"/>
              </a:ext>
            </a:extLst>
          </p:cNvPr>
          <p:cNvSpPr>
            <a:spLocks noGrp="1"/>
          </p:cNvSpPr>
          <p:nvPr>
            <p:ph type="title"/>
          </p:nvPr>
        </p:nvSpPr>
        <p:spPr/>
        <p:txBody>
          <a:bodyPr/>
          <a:lstStyle/>
          <a:p>
            <a:r>
              <a:rPr lang="en-US" altLang="zh-CN" dirty="0"/>
              <a:t>IT</a:t>
            </a:r>
            <a:r>
              <a:rPr lang="zh-CN" altLang="en-US" dirty="0"/>
              <a:t>行业的可持续性</a:t>
            </a:r>
            <a:r>
              <a:rPr lang="en-US" altLang="zh-CN" dirty="0"/>
              <a:t>——1. </a:t>
            </a:r>
            <a:r>
              <a:rPr lang="zh-CN" altLang="en-US" dirty="0"/>
              <a:t>绿色计算</a:t>
            </a:r>
            <a:endParaRPr lang="en-US" altLang="zh-CN" dirty="0"/>
          </a:p>
        </p:txBody>
      </p:sp>
      <p:sp>
        <p:nvSpPr>
          <p:cNvPr id="4" name="灯片编号占位符 3">
            <a:extLst>
              <a:ext uri="{FF2B5EF4-FFF2-40B4-BE49-F238E27FC236}">
                <a16:creationId xmlns:a16="http://schemas.microsoft.com/office/drawing/2014/main" id="{D4E10AB2-5BE0-4971-BC8F-6496986E12DE}"/>
              </a:ext>
            </a:extLst>
          </p:cNvPr>
          <p:cNvSpPr>
            <a:spLocks noGrp="1"/>
          </p:cNvSpPr>
          <p:nvPr>
            <p:ph type="sldNum" sz="quarter" idx="12"/>
          </p:nvPr>
        </p:nvSpPr>
        <p:spPr/>
        <p:txBody>
          <a:bodyPr/>
          <a:lstStyle/>
          <a:p>
            <a:fld id="{EE5DA195-227C-46EF-A8A8-131AD85CB2AA}" type="slidenum">
              <a:rPr lang="zh-CN" altLang="en-US" smtClean="0"/>
              <a:pPr/>
              <a:t>31</a:t>
            </a:fld>
            <a:endParaRPr lang="zh-CN" altLang="en-US" dirty="0"/>
          </a:p>
        </p:txBody>
      </p:sp>
      <p:sp>
        <p:nvSpPr>
          <p:cNvPr id="11" name="矩形 10">
            <a:extLst>
              <a:ext uri="{FF2B5EF4-FFF2-40B4-BE49-F238E27FC236}">
                <a16:creationId xmlns:a16="http://schemas.microsoft.com/office/drawing/2014/main" id="{84F854DD-BED9-4B2E-996C-91ED14C99D15}"/>
              </a:ext>
            </a:extLst>
          </p:cNvPr>
          <p:cNvSpPr/>
          <p:nvPr/>
        </p:nvSpPr>
        <p:spPr>
          <a:xfrm>
            <a:off x="924993" y="5270387"/>
            <a:ext cx="2869721" cy="369332"/>
          </a:xfrm>
          <a:prstGeom prst="rect">
            <a:avLst/>
          </a:prstGeom>
        </p:spPr>
        <p:txBody>
          <a:bodyPr wrap="square">
            <a:spAutoFit/>
          </a:bodyPr>
          <a:lstStyle/>
          <a:p>
            <a:pPr algn="ctr"/>
            <a:r>
              <a:rPr lang="zh-CN" altLang="en-US" dirty="0">
                <a:solidFill>
                  <a:srgbClr val="194B85"/>
                </a:solidFill>
                <a:latin typeface="楷体" panose="02010609060101010101" pitchFamily="49" charset="-122"/>
                <a:ea typeface="楷体" panose="02010609060101010101" pitchFamily="49" charset="-122"/>
              </a:rPr>
              <a:t>百度云计算（阳泉）中心</a:t>
            </a:r>
          </a:p>
        </p:txBody>
      </p:sp>
      <p:sp>
        <p:nvSpPr>
          <p:cNvPr id="12" name="矩形 11">
            <a:extLst>
              <a:ext uri="{FF2B5EF4-FFF2-40B4-BE49-F238E27FC236}">
                <a16:creationId xmlns:a16="http://schemas.microsoft.com/office/drawing/2014/main" id="{30D6B282-8A45-41AE-8D5F-745217ECB43A}"/>
              </a:ext>
            </a:extLst>
          </p:cNvPr>
          <p:cNvSpPr/>
          <p:nvPr/>
        </p:nvSpPr>
        <p:spPr>
          <a:xfrm>
            <a:off x="5013341" y="5270387"/>
            <a:ext cx="2800709" cy="369332"/>
          </a:xfrm>
          <a:prstGeom prst="rect">
            <a:avLst/>
          </a:prstGeom>
        </p:spPr>
        <p:txBody>
          <a:bodyPr wrap="square">
            <a:spAutoFit/>
          </a:bodyPr>
          <a:lstStyle/>
          <a:p>
            <a:pPr algn="ctr"/>
            <a:r>
              <a:rPr lang="zh-CN" altLang="en-US" dirty="0">
                <a:solidFill>
                  <a:srgbClr val="194B85"/>
                </a:solidFill>
                <a:latin typeface="楷体" panose="02010609060101010101" pitchFamily="49" charset="-122"/>
                <a:ea typeface="楷体" panose="02010609060101010101" pitchFamily="49" charset="-122"/>
              </a:rPr>
              <a:t>秦淮数据环首都数据中心</a:t>
            </a:r>
          </a:p>
        </p:txBody>
      </p:sp>
      <p:sp>
        <p:nvSpPr>
          <p:cNvPr id="13" name="矩形 12">
            <a:extLst>
              <a:ext uri="{FF2B5EF4-FFF2-40B4-BE49-F238E27FC236}">
                <a16:creationId xmlns:a16="http://schemas.microsoft.com/office/drawing/2014/main" id="{F0964C52-8835-45A4-AF71-88086BE5037E}"/>
              </a:ext>
            </a:extLst>
          </p:cNvPr>
          <p:cNvSpPr/>
          <p:nvPr/>
        </p:nvSpPr>
        <p:spPr>
          <a:xfrm>
            <a:off x="8484037" y="5266262"/>
            <a:ext cx="3408632" cy="369332"/>
          </a:xfrm>
          <a:prstGeom prst="rect">
            <a:avLst/>
          </a:prstGeom>
        </p:spPr>
        <p:txBody>
          <a:bodyPr wrap="square">
            <a:spAutoFit/>
          </a:bodyPr>
          <a:lstStyle/>
          <a:p>
            <a:pPr algn="ctr"/>
            <a:r>
              <a:rPr lang="zh-CN" altLang="en-US" dirty="0">
                <a:solidFill>
                  <a:srgbClr val="194B85"/>
                </a:solidFill>
                <a:latin typeface="楷体" panose="02010609060101010101" pitchFamily="49" charset="-122"/>
                <a:ea typeface="楷体" panose="02010609060101010101" pitchFamily="49" charset="-122"/>
              </a:rPr>
              <a:t>中金数据昆山一号数据中心</a:t>
            </a:r>
          </a:p>
        </p:txBody>
      </p:sp>
      <p:pic>
        <p:nvPicPr>
          <p:cNvPr id="2050" name="Picture 2" descr="https://img1.baidu.com/it/u=2587921130,1932799626&amp;fm=253&amp;fmt=auto&amp;app=138&amp;f=JPEG?w=750&amp;h=500">
            <a:extLst>
              <a:ext uri="{FF2B5EF4-FFF2-40B4-BE49-F238E27FC236}">
                <a16:creationId xmlns:a16="http://schemas.microsoft.com/office/drawing/2014/main" id="{CAFBC037-D446-40BF-933C-BE35B3EF6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54" y="2746262"/>
            <a:ext cx="3780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3.itc.cn/q_70/images03/20201027/40ea2a70fad74d4b9678e496297014c4.jpeg">
            <a:extLst>
              <a:ext uri="{FF2B5EF4-FFF2-40B4-BE49-F238E27FC236}">
                <a16:creationId xmlns:a16="http://schemas.microsoft.com/office/drawing/2014/main" id="{E60E003D-8D36-4272-9C3B-7A6E71E8D9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7" r="1814"/>
          <a:stretch/>
        </p:blipFill>
        <p:spPr bwMode="auto">
          <a:xfrm>
            <a:off x="4343354" y="2746262"/>
            <a:ext cx="4011283"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dctech.org.cn/upload/file/202105/22301b26-db83-4805-bbb2-c1a127d56fc5.jpg">
            <a:extLst>
              <a:ext uri="{FF2B5EF4-FFF2-40B4-BE49-F238E27FC236}">
                <a16:creationId xmlns:a16="http://schemas.microsoft.com/office/drawing/2014/main" id="{CAA2E05E-D4C2-4924-9B44-ED6B77E150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58" r="1988"/>
          <a:stretch/>
        </p:blipFill>
        <p:spPr bwMode="auto">
          <a:xfrm>
            <a:off x="8448137" y="2746262"/>
            <a:ext cx="3476445" cy="2520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56557FC6-1308-4E22-AEC5-371DD103B8AE}"/>
              </a:ext>
            </a:extLst>
          </p:cNvPr>
          <p:cNvSpPr/>
          <p:nvPr/>
        </p:nvSpPr>
        <p:spPr>
          <a:xfrm>
            <a:off x="564408" y="1591738"/>
            <a:ext cx="3590890" cy="923330"/>
          </a:xfrm>
          <a:prstGeom prst="rect">
            <a:avLst/>
          </a:prstGeom>
        </p:spPr>
        <p:txBody>
          <a:bodyPr wrap="square">
            <a:spAutoFit/>
          </a:bodyPr>
          <a:lstStyle/>
          <a:p>
            <a:r>
              <a:rPr lang="zh-CN" altLang="en-US" dirty="0">
                <a:solidFill>
                  <a:schemeClr val="accent5">
                    <a:lumMod val="50000"/>
                  </a:schemeClr>
                </a:solidFill>
                <a:latin typeface="楷体" panose="02010609060101010101" pitchFamily="49" charset="-122"/>
                <a:ea typeface="楷体" panose="02010609060101010101" pitchFamily="49" charset="-122"/>
              </a:rPr>
              <a:t>应用市电直供</a:t>
            </a:r>
            <a:r>
              <a:rPr lang="en-US" altLang="zh-CN" dirty="0">
                <a:solidFill>
                  <a:schemeClr val="accent5">
                    <a:lumMod val="50000"/>
                  </a:schemeClr>
                </a:solidFill>
                <a:latin typeface="楷体" panose="02010609060101010101" pitchFamily="49" charset="-122"/>
                <a:ea typeface="楷体" panose="02010609060101010101" pitchFamily="49" charset="-122"/>
              </a:rPr>
              <a:t>+HVDC</a:t>
            </a:r>
            <a:r>
              <a:rPr lang="zh-CN" altLang="en-US" dirty="0">
                <a:solidFill>
                  <a:schemeClr val="accent5">
                    <a:lumMod val="50000"/>
                  </a:schemeClr>
                </a:solidFill>
                <a:latin typeface="楷体" panose="02010609060101010101" pitchFamily="49" charset="-122"/>
                <a:ea typeface="楷体" panose="02010609060101010101" pitchFamily="49" charset="-122"/>
              </a:rPr>
              <a:t>、自研“零功耗”置顶冷却单元及</a:t>
            </a:r>
            <a:r>
              <a:rPr lang="en-US" altLang="zh-CN" dirty="0">
                <a:solidFill>
                  <a:schemeClr val="accent5">
                    <a:lumMod val="50000"/>
                  </a:schemeClr>
                </a:solidFill>
                <a:latin typeface="楷体" panose="02010609060101010101" pitchFamily="49" charset="-122"/>
                <a:ea typeface="楷体" panose="02010609060101010101" pitchFamily="49" charset="-122"/>
              </a:rPr>
              <a:t>AI</a:t>
            </a:r>
            <a:r>
              <a:rPr lang="zh-CN" altLang="en-US" dirty="0">
                <a:solidFill>
                  <a:schemeClr val="accent5">
                    <a:lumMod val="50000"/>
                  </a:schemeClr>
                </a:solidFill>
                <a:latin typeface="楷体" panose="02010609060101010101" pitchFamily="49" charset="-122"/>
                <a:ea typeface="楷体" panose="02010609060101010101" pitchFamily="49" charset="-122"/>
              </a:rPr>
              <a:t>调优技术，年均</a:t>
            </a:r>
            <a:r>
              <a:rPr lang="en-US" altLang="zh-CN" dirty="0">
                <a:solidFill>
                  <a:schemeClr val="accent5">
                    <a:lumMod val="50000"/>
                  </a:schemeClr>
                </a:solidFill>
                <a:latin typeface="楷体" panose="02010609060101010101" pitchFamily="49" charset="-122"/>
                <a:ea typeface="楷体" panose="02010609060101010101" pitchFamily="49" charset="-122"/>
              </a:rPr>
              <a:t>PUE</a:t>
            </a:r>
            <a:r>
              <a:rPr lang="zh-CN" altLang="en-US" dirty="0">
                <a:solidFill>
                  <a:schemeClr val="accent5">
                    <a:lumMod val="50000"/>
                  </a:schemeClr>
                </a:solidFill>
                <a:latin typeface="楷体" panose="02010609060101010101" pitchFamily="49" charset="-122"/>
                <a:ea typeface="楷体" panose="02010609060101010101" pitchFamily="49" charset="-122"/>
              </a:rPr>
              <a:t>达到</a:t>
            </a:r>
            <a:r>
              <a:rPr lang="en-US" altLang="zh-CN" dirty="0">
                <a:solidFill>
                  <a:schemeClr val="accent5">
                    <a:lumMod val="50000"/>
                  </a:schemeClr>
                </a:solidFill>
                <a:latin typeface="楷体" panose="02010609060101010101" pitchFamily="49" charset="-122"/>
                <a:ea typeface="楷体" panose="02010609060101010101" pitchFamily="49" charset="-122"/>
              </a:rPr>
              <a:t>1.08</a:t>
            </a:r>
            <a:endParaRPr lang="zh-CN" altLang="en-US" dirty="0">
              <a:solidFill>
                <a:schemeClr val="accent5">
                  <a:lumMod val="50000"/>
                </a:schemeClr>
              </a:solidFill>
              <a:latin typeface="楷体" panose="02010609060101010101" pitchFamily="49" charset="-122"/>
              <a:ea typeface="楷体" panose="02010609060101010101" pitchFamily="49" charset="-122"/>
            </a:endParaRPr>
          </a:p>
        </p:txBody>
      </p:sp>
      <p:sp>
        <p:nvSpPr>
          <p:cNvPr id="14" name="矩形 13">
            <a:extLst>
              <a:ext uri="{FF2B5EF4-FFF2-40B4-BE49-F238E27FC236}">
                <a16:creationId xmlns:a16="http://schemas.microsoft.com/office/drawing/2014/main" id="{FB1C9853-399E-42DF-AA1C-C628943FD7E4}"/>
              </a:ext>
            </a:extLst>
          </p:cNvPr>
          <p:cNvSpPr/>
          <p:nvPr/>
        </p:nvSpPr>
        <p:spPr>
          <a:xfrm>
            <a:off x="4553550" y="1591738"/>
            <a:ext cx="3590890" cy="923330"/>
          </a:xfrm>
          <a:prstGeom prst="rect">
            <a:avLst/>
          </a:prstGeom>
        </p:spPr>
        <p:txBody>
          <a:bodyPr wrap="square">
            <a:spAutoFit/>
          </a:bodyPr>
          <a:lstStyle/>
          <a:p>
            <a:r>
              <a:rPr lang="zh-CN" altLang="en-US" dirty="0">
                <a:solidFill>
                  <a:schemeClr val="accent5">
                    <a:lumMod val="50000"/>
                  </a:schemeClr>
                </a:solidFill>
                <a:latin typeface="楷体" panose="02010609060101010101" pitchFamily="49" charset="-122"/>
                <a:ea typeface="楷体" panose="02010609060101010101" pitchFamily="49" charset="-122"/>
              </a:rPr>
              <a:t>利用模块化、绿电交易及资源回收等技术，年均</a:t>
            </a:r>
            <a:r>
              <a:rPr lang="en-US" altLang="zh-CN" dirty="0">
                <a:solidFill>
                  <a:schemeClr val="accent5">
                    <a:lumMod val="50000"/>
                  </a:schemeClr>
                </a:solidFill>
                <a:latin typeface="楷体" panose="02010609060101010101" pitchFamily="49" charset="-122"/>
                <a:ea typeface="楷体" panose="02010609060101010101" pitchFamily="49" charset="-122"/>
              </a:rPr>
              <a:t>PUE</a:t>
            </a:r>
            <a:r>
              <a:rPr lang="zh-CN" altLang="en-US" dirty="0">
                <a:solidFill>
                  <a:schemeClr val="accent5">
                    <a:lumMod val="50000"/>
                  </a:schemeClr>
                </a:solidFill>
                <a:latin typeface="楷体" panose="02010609060101010101" pitchFamily="49" charset="-122"/>
                <a:ea typeface="楷体" panose="02010609060101010101" pitchFamily="49" charset="-122"/>
              </a:rPr>
              <a:t>达到</a:t>
            </a:r>
            <a:r>
              <a:rPr lang="en-US" altLang="zh-CN" dirty="0">
                <a:solidFill>
                  <a:schemeClr val="accent5">
                    <a:lumMod val="50000"/>
                  </a:schemeClr>
                </a:solidFill>
                <a:latin typeface="楷体" panose="02010609060101010101" pitchFamily="49" charset="-122"/>
                <a:ea typeface="楷体" panose="02010609060101010101" pitchFamily="49" charset="-122"/>
              </a:rPr>
              <a:t>1.15</a:t>
            </a:r>
            <a:r>
              <a:rPr lang="zh-CN" altLang="en-US" dirty="0">
                <a:solidFill>
                  <a:schemeClr val="accent5">
                    <a:lumMod val="50000"/>
                  </a:schemeClr>
                </a:solidFill>
                <a:latin typeface="楷体" panose="02010609060101010101" pitchFamily="49" charset="-122"/>
                <a:ea typeface="楷体" panose="02010609060101010101" pitchFamily="49" charset="-122"/>
              </a:rPr>
              <a:t>，可再生能源利用率达到了</a:t>
            </a:r>
            <a:r>
              <a:rPr lang="en-US" altLang="zh-CN" dirty="0">
                <a:solidFill>
                  <a:schemeClr val="accent5">
                    <a:lumMod val="50000"/>
                  </a:schemeClr>
                </a:solidFill>
                <a:latin typeface="楷体" panose="02010609060101010101" pitchFamily="49" charset="-122"/>
                <a:ea typeface="楷体" panose="02010609060101010101" pitchFamily="49" charset="-122"/>
              </a:rPr>
              <a:t>100%</a:t>
            </a:r>
            <a:endParaRPr lang="zh-CN" altLang="en-US" dirty="0">
              <a:solidFill>
                <a:schemeClr val="accent5">
                  <a:lumMod val="50000"/>
                </a:schemeClr>
              </a:solidFill>
              <a:latin typeface="楷体" panose="02010609060101010101" pitchFamily="49" charset="-122"/>
              <a:ea typeface="楷体" panose="02010609060101010101" pitchFamily="49" charset="-122"/>
            </a:endParaRPr>
          </a:p>
        </p:txBody>
      </p:sp>
      <p:sp>
        <p:nvSpPr>
          <p:cNvPr id="15" name="矩形 14">
            <a:extLst>
              <a:ext uri="{FF2B5EF4-FFF2-40B4-BE49-F238E27FC236}">
                <a16:creationId xmlns:a16="http://schemas.microsoft.com/office/drawing/2014/main" id="{42F77305-5C3C-410D-999A-46536D29DAE2}"/>
              </a:ext>
            </a:extLst>
          </p:cNvPr>
          <p:cNvSpPr/>
          <p:nvPr/>
        </p:nvSpPr>
        <p:spPr>
          <a:xfrm>
            <a:off x="8390914" y="1591738"/>
            <a:ext cx="3590890" cy="923330"/>
          </a:xfrm>
          <a:prstGeom prst="rect">
            <a:avLst/>
          </a:prstGeom>
        </p:spPr>
        <p:txBody>
          <a:bodyPr wrap="square">
            <a:spAutoFit/>
          </a:bodyPr>
          <a:lstStyle/>
          <a:p>
            <a:r>
              <a:rPr lang="zh-CN" altLang="en-US" dirty="0">
                <a:solidFill>
                  <a:schemeClr val="accent5">
                    <a:lumMod val="50000"/>
                  </a:schemeClr>
                </a:solidFill>
                <a:latin typeface="楷体" panose="02010609060101010101" pitchFamily="49" charset="-122"/>
                <a:ea typeface="楷体" panose="02010609060101010101" pitchFamily="49" charset="-122"/>
              </a:rPr>
              <a:t>采用节能技术、清洁能源采购等方式，实现碳中和目标，碳使用率</a:t>
            </a:r>
            <a:r>
              <a:rPr lang="en-US" altLang="zh-CN" dirty="0">
                <a:solidFill>
                  <a:schemeClr val="accent5">
                    <a:lumMod val="50000"/>
                  </a:schemeClr>
                </a:solidFill>
                <a:latin typeface="楷体" panose="02010609060101010101" pitchFamily="49" charset="-122"/>
                <a:ea typeface="楷体" panose="02010609060101010101" pitchFamily="49" charset="-122"/>
              </a:rPr>
              <a:t>CUE</a:t>
            </a:r>
            <a:r>
              <a:rPr lang="zh-CN" altLang="en-US" dirty="0">
                <a:solidFill>
                  <a:schemeClr val="accent5">
                    <a:lumMod val="50000"/>
                  </a:schemeClr>
                </a:solidFill>
                <a:latin typeface="楷体" panose="02010609060101010101" pitchFamily="49" charset="-122"/>
                <a:ea typeface="楷体" panose="02010609060101010101" pitchFamily="49" charset="-122"/>
              </a:rPr>
              <a:t>为</a:t>
            </a:r>
            <a:r>
              <a:rPr lang="en-US" altLang="zh-CN" dirty="0">
                <a:solidFill>
                  <a:schemeClr val="accent5">
                    <a:lumMod val="50000"/>
                  </a:schemeClr>
                </a:solidFill>
                <a:latin typeface="楷体" panose="02010609060101010101" pitchFamily="49" charset="-122"/>
                <a:ea typeface="楷体" panose="02010609060101010101" pitchFamily="49" charset="-122"/>
              </a:rPr>
              <a:t>0.49</a:t>
            </a:r>
            <a:endParaRPr lang="zh-CN" altLang="en-US" dirty="0">
              <a:solidFill>
                <a:schemeClr val="accent5">
                  <a:lumMod val="50000"/>
                </a:schemeClr>
              </a:solidFill>
              <a:latin typeface="楷体" panose="02010609060101010101" pitchFamily="49" charset="-122"/>
              <a:ea typeface="楷体" panose="02010609060101010101" pitchFamily="49" charset="-122"/>
            </a:endParaRPr>
          </a:p>
        </p:txBody>
      </p:sp>
      <p:sp>
        <p:nvSpPr>
          <p:cNvPr id="16" name="矩形 15">
            <a:extLst>
              <a:ext uri="{FF2B5EF4-FFF2-40B4-BE49-F238E27FC236}">
                <a16:creationId xmlns:a16="http://schemas.microsoft.com/office/drawing/2014/main" id="{3D9C561B-536A-4EF0-BFB5-63A2EE7CF235}"/>
              </a:ext>
            </a:extLst>
          </p:cNvPr>
          <p:cNvSpPr/>
          <p:nvPr/>
        </p:nvSpPr>
        <p:spPr>
          <a:xfrm>
            <a:off x="6894459" y="6041061"/>
            <a:ext cx="5288627" cy="369332"/>
          </a:xfrm>
          <a:prstGeom prst="rect">
            <a:avLst/>
          </a:prstGeom>
        </p:spPr>
        <p:txBody>
          <a:bodyPr wrap="none">
            <a:spAutoFit/>
          </a:bodyPr>
          <a:lstStyle/>
          <a:p>
            <a:r>
              <a:rPr lang="zh-CN" altLang="en-US" dirty="0">
                <a:solidFill>
                  <a:srgbClr val="194B85"/>
                </a:solidFill>
                <a:latin typeface="楷体" panose="02010609060101010101" pitchFamily="49" charset="-122"/>
                <a:ea typeface="楷体" panose="02010609060101010101" pitchFamily="49" charset="-122"/>
              </a:rPr>
              <a:t>来源：联合国《2020年全球电子废弃物监测》报告</a:t>
            </a:r>
          </a:p>
        </p:txBody>
      </p:sp>
    </p:spTree>
    <p:extLst>
      <p:ext uri="{BB962C8B-B14F-4D97-AF65-F5344CB8AC3E}">
        <p14:creationId xmlns:p14="http://schemas.microsoft.com/office/powerpoint/2010/main" val="639185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0AA3F6-1A8B-A9F0-C7D0-233C6D182547}"/>
              </a:ext>
            </a:extLst>
          </p:cNvPr>
          <p:cNvSpPr>
            <a:spLocks noGrp="1"/>
          </p:cNvSpPr>
          <p:nvPr>
            <p:ph type="title"/>
          </p:nvPr>
        </p:nvSpPr>
        <p:spPr/>
        <p:txBody>
          <a:bodyPr/>
          <a:lstStyle/>
          <a:p>
            <a:r>
              <a:rPr lang="en-US" altLang="zh-CN" dirty="0"/>
              <a:t>IT</a:t>
            </a:r>
            <a:r>
              <a:rPr lang="zh-CN" altLang="en-US" dirty="0"/>
              <a:t>行业的可持续性</a:t>
            </a:r>
            <a:r>
              <a:rPr lang="en-US" altLang="zh-CN" dirty="0"/>
              <a:t>——1. </a:t>
            </a:r>
            <a:r>
              <a:rPr lang="zh-CN" altLang="en-US" dirty="0"/>
              <a:t>绿色计算</a:t>
            </a:r>
          </a:p>
        </p:txBody>
      </p:sp>
      <p:sp>
        <p:nvSpPr>
          <p:cNvPr id="9" name="内容占位符 8">
            <a:extLst>
              <a:ext uri="{FF2B5EF4-FFF2-40B4-BE49-F238E27FC236}">
                <a16:creationId xmlns:a16="http://schemas.microsoft.com/office/drawing/2014/main" id="{3A87AD61-3156-BF38-1F5A-794115F08260}"/>
              </a:ext>
            </a:extLst>
          </p:cNvPr>
          <p:cNvSpPr>
            <a:spLocks noGrp="1"/>
          </p:cNvSpPr>
          <p:nvPr>
            <p:ph idx="1"/>
          </p:nvPr>
        </p:nvSpPr>
        <p:spPr>
          <a:xfrm>
            <a:off x="673100" y="1245089"/>
            <a:ext cx="4244972" cy="5002665"/>
          </a:xfrm>
        </p:spPr>
        <p:txBody>
          <a:bodyPr>
            <a:normAutofit/>
          </a:bodyPr>
          <a:lstStyle/>
          <a:p>
            <a:pPr marL="0" lvl="1" indent="0" algn="l">
              <a:lnSpc>
                <a:spcPct val="150000"/>
              </a:lnSpc>
              <a:buNone/>
            </a:pPr>
            <a:r>
              <a:rPr lang="zh-CN" altLang="en-US" b="1" dirty="0">
                <a:latin typeface="微软雅黑" panose="020B0503020204020204" pitchFamily="34" charset="-122"/>
                <a:ea typeface="微软雅黑" panose="020B0503020204020204" pitchFamily="34" charset="-122"/>
              </a:rPr>
              <a:t>贵安华为云数据中心</a:t>
            </a:r>
            <a:endParaRPr lang="en-US" altLang="zh-CN" b="1" dirty="0">
              <a:latin typeface="微软雅黑" panose="020B0503020204020204" pitchFamily="34" charset="-122"/>
              <a:ea typeface="微软雅黑" panose="020B0503020204020204" pitchFamily="34" charset="-122"/>
            </a:endParaRPr>
          </a:p>
          <a:p>
            <a:pPr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华为全球最大的云数据中心</a:t>
            </a:r>
            <a:endParaRPr lang="en-US" altLang="zh-CN" sz="2000" dirty="0">
              <a:latin typeface="微软雅黑" panose="020B0503020204020204" pitchFamily="34" charset="-122"/>
              <a:ea typeface="微软雅黑" panose="020B0503020204020204" pitchFamily="34" charset="-122"/>
            </a:endParaRPr>
          </a:p>
          <a:p>
            <a:pPr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可容纳</a:t>
            </a:r>
            <a:r>
              <a:rPr lang="en-US" altLang="zh-CN" sz="2000" dirty="0">
                <a:latin typeface="微软雅黑" panose="020B0503020204020204" pitchFamily="34" charset="-122"/>
                <a:ea typeface="微软雅黑" panose="020B0503020204020204" pitchFamily="34" charset="-122"/>
              </a:rPr>
              <a:t>100</a:t>
            </a:r>
            <a:r>
              <a:rPr lang="zh-CN" altLang="en-US" sz="2000" dirty="0">
                <a:latin typeface="微软雅黑" panose="020B0503020204020204" pitchFamily="34" charset="-122"/>
                <a:ea typeface="微软雅黑" panose="020B0503020204020204" pitchFamily="34" charset="-122"/>
              </a:rPr>
              <a:t>万台服务器</a:t>
            </a:r>
            <a:endParaRPr lang="en-US" altLang="zh-CN" sz="2000" dirty="0">
              <a:latin typeface="微软雅黑" panose="020B0503020204020204" pitchFamily="34" charset="-122"/>
              <a:ea typeface="微软雅黑" panose="020B0503020204020204" pitchFamily="34" charset="-122"/>
            </a:endParaRPr>
          </a:p>
          <a:p>
            <a:pPr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智能运维可靠性服务等级</a:t>
            </a:r>
            <a:r>
              <a:rPr lang="en-US" altLang="zh-CN" sz="2000" dirty="0">
                <a:latin typeface="微软雅黑" panose="020B0503020204020204" pitchFamily="34" charset="-122"/>
                <a:ea typeface="微软雅黑" panose="020B0503020204020204" pitchFamily="34" charset="-122"/>
              </a:rPr>
              <a:t>99.99%</a:t>
            </a:r>
          </a:p>
          <a:p>
            <a:pPr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能效比</a:t>
            </a:r>
            <a:r>
              <a:rPr lang="en-US" altLang="zh-CN" sz="2000" dirty="0">
                <a:latin typeface="微软雅黑" panose="020B0503020204020204" pitchFamily="34" charset="-122"/>
                <a:ea typeface="微软雅黑" panose="020B0503020204020204" pitchFamily="34" charset="-122"/>
              </a:rPr>
              <a:t>PUE1.12</a:t>
            </a:r>
          </a:p>
          <a:p>
            <a:pPr indent="-360000" algn="l">
              <a:lnSpc>
                <a:spcPct val="15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预计每年可节省电力</a:t>
            </a:r>
            <a:r>
              <a:rPr lang="en-US" altLang="zh-CN" sz="2000" dirty="0">
                <a:latin typeface="微软雅黑" panose="020B0503020204020204" pitchFamily="34" charset="-122"/>
                <a:ea typeface="微软雅黑" panose="020B0503020204020204" pitchFamily="34" charset="-122"/>
              </a:rPr>
              <a:t>10.1</a:t>
            </a:r>
            <a:r>
              <a:rPr lang="zh-CN" altLang="en-US" sz="2000" dirty="0">
                <a:latin typeface="微软雅黑" panose="020B0503020204020204" pitchFamily="34" charset="-122"/>
                <a:ea typeface="微软雅黑" panose="020B0503020204020204" pitchFamily="34" charset="-122"/>
              </a:rPr>
              <a:t>亿度，减少碳排放</a:t>
            </a:r>
            <a:r>
              <a:rPr lang="en-US" altLang="zh-CN" sz="2000" dirty="0">
                <a:latin typeface="微软雅黑" panose="020B0503020204020204" pitchFamily="34" charset="-122"/>
                <a:ea typeface="微软雅黑" panose="020B0503020204020204" pitchFamily="34" charset="-122"/>
              </a:rPr>
              <a:t>81</a:t>
            </a:r>
            <a:r>
              <a:rPr lang="zh-CN" altLang="en-US" sz="2000" dirty="0">
                <a:latin typeface="微软雅黑" panose="020B0503020204020204" pitchFamily="34" charset="-122"/>
                <a:ea typeface="微软雅黑" panose="020B0503020204020204" pitchFamily="34" charset="-122"/>
              </a:rPr>
              <a:t>万吨，相当于年植树</a:t>
            </a:r>
            <a:r>
              <a:rPr lang="en-US" altLang="zh-CN" sz="2000" dirty="0">
                <a:latin typeface="微软雅黑" panose="020B0503020204020204" pitchFamily="34" charset="-122"/>
                <a:ea typeface="微软雅黑" panose="020B0503020204020204" pitchFamily="34" charset="-122"/>
              </a:rPr>
              <a:t>3567</a:t>
            </a:r>
            <a:r>
              <a:rPr lang="zh-CN" altLang="en-US" sz="2000" dirty="0">
                <a:latin typeface="微软雅黑" panose="020B0503020204020204" pitchFamily="34" charset="-122"/>
                <a:ea typeface="微软雅黑" panose="020B0503020204020204" pitchFamily="34" charset="-122"/>
              </a:rPr>
              <a:t>万棵。</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F9752660-96D6-D5E5-9E3F-CA7F0DB6046E}"/>
              </a:ext>
            </a:extLst>
          </p:cNvPr>
          <p:cNvSpPr>
            <a:spLocks noGrp="1"/>
          </p:cNvSpPr>
          <p:nvPr>
            <p:ph type="sldNum" sz="quarter" idx="12"/>
          </p:nvPr>
        </p:nvSpPr>
        <p:spPr/>
        <p:txBody>
          <a:bodyPr/>
          <a:lstStyle/>
          <a:p>
            <a:fld id="{EE5DA195-227C-46EF-A8A8-131AD85CB2AA}" type="slidenum">
              <a:rPr lang="zh-CN" altLang="en-US" smtClean="0"/>
              <a:pPr/>
              <a:t>32</a:t>
            </a:fld>
            <a:endParaRPr lang="zh-CN" altLang="en-US" dirty="0"/>
          </a:p>
        </p:txBody>
      </p:sp>
      <p:pic>
        <p:nvPicPr>
          <p:cNvPr id="11" name="图片 10">
            <a:extLst>
              <a:ext uri="{FF2B5EF4-FFF2-40B4-BE49-F238E27FC236}">
                <a16:creationId xmlns:a16="http://schemas.microsoft.com/office/drawing/2014/main" id="{7720835B-7D0A-255E-FCF5-83F6363DA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1263" y="1245090"/>
            <a:ext cx="6526686" cy="4353454"/>
          </a:xfrm>
          <a:prstGeom prst="rect">
            <a:avLst/>
          </a:prstGeom>
        </p:spPr>
      </p:pic>
      <p:sp>
        <p:nvSpPr>
          <p:cNvPr id="13" name="文本框 12">
            <a:extLst>
              <a:ext uri="{FF2B5EF4-FFF2-40B4-BE49-F238E27FC236}">
                <a16:creationId xmlns:a16="http://schemas.microsoft.com/office/drawing/2014/main" id="{B0277ECB-A42A-4718-B9ED-95970ACFFA85}"/>
              </a:ext>
            </a:extLst>
          </p:cNvPr>
          <p:cNvSpPr txBox="1"/>
          <p:nvPr/>
        </p:nvSpPr>
        <p:spPr>
          <a:xfrm>
            <a:off x="5011264" y="5659582"/>
            <a:ext cx="6526686" cy="369332"/>
          </a:xfrm>
          <a:prstGeom prst="rect">
            <a:avLst/>
          </a:prstGeom>
          <a:noFill/>
        </p:spPr>
        <p:txBody>
          <a:bodyPr wrap="square">
            <a:spAutoFit/>
          </a:bodyPr>
          <a:lstStyle/>
          <a:p>
            <a:pPr algn="ctr"/>
            <a:r>
              <a:rPr lang="zh-CN" altLang="en-US" dirty="0">
                <a:solidFill>
                  <a:srgbClr val="194B85"/>
                </a:solidFill>
                <a:latin typeface="楷体" panose="02010609060101010101" pitchFamily="49" charset="-122"/>
                <a:ea typeface="楷体" panose="02010609060101010101" pitchFamily="49" charset="-122"/>
              </a:rPr>
              <a:t>华为贵安绿色数据中心利用直通风、瀑布和湖水实现自然冷却</a:t>
            </a:r>
          </a:p>
        </p:txBody>
      </p:sp>
    </p:spTree>
    <p:extLst>
      <p:ext uri="{BB962C8B-B14F-4D97-AF65-F5344CB8AC3E}">
        <p14:creationId xmlns:p14="http://schemas.microsoft.com/office/powerpoint/2010/main" val="1169353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81287-1B80-4064-BC73-EF049159A504}"/>
              </a:ext>
            </a:extLst>
          </p:cNvPr>
          <p:cNvSpPr>
            <a:spLocks noGrp="1"/>
          </p:cNvSpPr>
          <p:nvPr>
            <p:ph type="title"/>
          </p:nvPr>
        </p:nvSpPr>
        <p:spPr/>
        <p:txBody>
          <a:bodyPr/>
          <a:lstStyle/>
          <a:p>
            <a:r>
              <a:rPr lang="en-US" altLang="zh-CN" dirty="0"/>
              <a:t>IT</a:t>
            </a:r>
            <a:r>
              <a:rPr lang="zh-CN" altLang="en-US" dirty="0"/>
              <a:t>行业的可持续性</a:t>
            </a:r>
            <a:r>
              <a:rPr lang="en-US" altLang="zh-CN" dirty="0"/>
              <a:t>——1. </a:t>
            </a:r>
            <a:r>
              <a:rPr lang="zh-CN" altLang="en-US" dirty="0"/>
              <a:t>绿色计算</a:t>
            </a:r>
          </a:p>
        </p:txBody>
      </p:sp>
      <p:sp>
        <p:nvSpPr>
          <p:cNvPr id="3" name="内容占位符 2">
            <a:extLst>
              <a:ext uri="{FF2B5EF4-FFF2-40B4-BE49-F238E27FC236}">
                <a16:creationId xmlns:a16="http://schemas.microsoft.com/office/drawing/2014/main" id="{98D7FB11-1700-46DD-854A-579020E092C2}"/>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marL="342900" indent="-342900" algn="l">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其他行业案例</a:t>
            </a:r>
            <a:endParaRPr lang="en-US" altLang="zh-CN" sz="24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“光伏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地铁”为上海地铁提供绿色能源</a:t>
            </a:r>
            <a:endParaRPr lang="en-US" altLang="zh-CN" sz="20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“农光互补”开辟宁夏旱漠披绿新路径</a:t>
            </a:r>
            <a:endParaRPr lang="en-US" altLang="zh-CN" sz="20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山东滨州沾化：“上光下养 光畜互补”</a:t>
            </a:r>
            <a:endParaRPr lang="en-US" altLang="zh-CN" sz="20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59FFF382-A6AF-4A75-9A14-FA90CCCA1872}"/>
              </a:ext>
            </a:extLst>
          </p:cNvPr>
          <p:cNvSpPr>
            <a:spLocks noGrp="1"/>
          </p:cNvSpPr>
          <p:nvPr>
            <p:ph type="sldNum" sz="quarter" idx="12"/>
          </p:nvPr>
        </p:nvSpPr>
        <p:spPr/>
        <p:txBody>
          <a:bodyPr/>
          <a:lstStyle/>
          <a:p>
            <a:fld id="{8721491F-D304-4A06-8CBD-23BCF5D1E510}" type="slidenum">
              <a:rPr lang="zh-CN" altLang="en-US" smtClean="0"/>
              <a:pPr/>
              <a:t>33</a:t>
            </a:fld>
            <a:endParaRPr lang="zh-CN" altLang="en-US" dirty="0"/>
          </a:p>
        </p:txBody>
      </p:sp>
      <p:pic>
        <p:nvPicPr>
          <p:cNvPr id="5" name="图片 4">
            <a:extLst>
              <a:ext uri="{FF2B5EF4-FFF2-40B4-BE49-F238E27FC236}">
                <a16:creationId xmlns:a16="http://schemas.microsoft.com/office/drawing/2014/main" id="{87675ADA-F41E-4A4E-8BE6-C33EE5C40D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718" y="3429000"/>
            <a:ext cx="6038215" cy="2729722"/>
          </a:xfrm>
          <a:prstGeom prst="rect">
            <a:avLst/>
          </a:prstGeom>
          <a:effectLst>
            <a:outerShdw blurRad="50800" dist="38100" dir="2700000" algn="tl" rotWithShape="0">
              <a:prstClr val="black">
                <a:alpha val="40000"/>
              </a:prstClr>
            </a:outerShdw>
          </a:effectLst>
        </p:spPr>
      </p:pic>
      <p:pic>
        <p:nvPicPr>
          <p:cNvPr id="4098" name="Picture 2" descr="https://pics5.baidu.com/feed/d000baa1cd11728b59755e7f4c0afec6c2fd2c15.jpeg@f_auto?token=f63583b7d36e12c49dcdb4e71d7ea525&amp;s=F7849709DEBBDAC660B91DC4030070B8">
            <a:extLst>
              <a:ext uri="{FF2B5EF4-FFF2-40B4-BE49-F238E27FC236}">
                <a16:creationId xmlns:a16="http://schemas.microsoft.com/office/drawing/2014/main" id="{14DE271C-24C2-4912-ACCE-F50552D92F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57"/>
          <a:stretch/>
        </p:blipFill>
        <p:spPr bwMode="auto">
          <a:xfrm>
            <a:off x="7389685" y="4097197"/>
            <a:ext cx="3420000" cy="206848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p1.itc.cn/q_70/images03/20221028/a12517ca75954f5194fb169d5cf25752.png">
            <a:extLst>
              <a:ext uri="{FF2B5EF4-FFF2-40B4-BE49-F238E27FC236}">
                <a16:creationId xmlns:a16="http://schemas.microsoft.com/office/drawing/2014/main" id="{603225F6-C7DD-4CE0-BF28-8AFF880495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9685" y="1266892"/>
            <a:ext cx="3420000" cy="256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292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81287-1B80-4064-BC73-EF049159A504}"/>
              </a:ext>
            </a:extLst>
          </p:cNvPr>
          <p:cNvSpPr>
            <a:spLocks noGrp="1"/>
          </p:cNvSpPr>
          <p:nvPr>
            <p:ph type="title"/>
          </p:nvPr>
        </p:nvSpPr>
        <p:spPr/>
        <p:txBody>
          <a:bodyPr/>
          <a:lstStyle/>
          <a:p>
            <a:r>
              <a:rPr lang="en-US" altLang="zh-CN" dirty="0"/>
              <a:t>IT</a:t>
            </a:r>
            <a:r>
              <a:rPr lang="zh-CN" altLang="en-US" dirty="0"/>
              <a:t>行业的可持续性</a:t>
            </a:r>
            <a:r>
              <a:rPr lang="en-US" altLang="zh-CN" dirty="0"/>
              <a:t>——1. </a:t>
            </a:r>
            <a:r>
              <a:rPr lang="zh-CN" altLang="en-US" dirty="0"/>
              <a:t>绿色计算</a:t>
            </a:r>
          </a:p>
        </p:txBody>
      </p:sp>
      <p:sp>
        <p:nvSpPr>
          <p:cNvPr id="3" name="内容占位符 2">
            <a:extLst>
              <a:ext uri="{FF2B5EF4-FFF2-40B4-BE49-F238E27FC236}">
                <a16:creationId xmlns:a16="http://schemas.microsoft.com/office/drawing/2014/main" id="{98D7FB11-1700-46DD-854A-579020E092C2}"/>
              </a:ext>
            </a:extLst>
          </p:cNvPr>
          <p:cNvSpPr>
            <a:spLocks noGrp="1"/>
          </p:cNvSpPr>
          <p:nvPr>
            <p:ph idx="1"/>
          </p:nvPr>
        </p:nvSpPr>
        <p:spPr>
          <a:xfrm>
            <a:off x="673100" y="1200210"/>
            <a:ext cx="10864850" cy="5047544"/>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marL="342900" indent="-342900" algn="l">
              <a:lnSpc>
                <a:spcPct val="13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其他行业案例</a:t>
            </a:r>
            <a:endParaRPr lang="en-US" altLang="zh-CN" sz="2400" dirty="0">
              <a:latin typeface="微软雅黑" panose="020B0503020204020204" pitchFamily="34" charset="-122"/>
              <a:ea typeface="微软雅黑" panose="020B0503020204020204" pitchFamily="34" charset="-122"/>
            </a:endParaRPr>
          </a:p>
          <a:p>
            <a:pPr lvl="1" indent="-360000" algn="l">
              <a:lnSpc>
                <a:spcPct val="13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“板上发电，板下牧羊”</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青海共和可再生能源基地</a:t>
            </a:r>
            <a:endParaRPr lang="en-US" altLang="zh-CN" sz="2000" dirty="0">
              <a:latin typeface="微软雅黑" panose="020B0503020204020204" pitchFamily="34" charset="-122"/>
              <a:ea typeface="微软雅黑" panose="020B0503020204020204" pitchFamily="34" charset="-122"/>
            </a:endParaRPr>
          </a:p>
          <a:p>
            <a:pPr lvl="2" algn="l">
              <a:lnSpc>
                <a:spcPct val="130000"/>
              </a:lnSpc>
            </a:pPr>
            <a:r>
              <a:rPr lang="zh-CN" altLang="en-US" sz="1600" dirty="0">
                <a:latin typeface="微软雅黑" panose="020B0503020204020204" pitchFamily="34" charset="-122"/>
                <a:ea typeface="微软雅黑" panose="020B0503020204020204" pitchFamily="34" charset="-122"/>
              </a:rPr>
              <a:t>通过特高压通道为</a:t>
            </a:r>
            <a:r>
              <a:rPr lang="en-US" altLang="zh-CN" sz="1600" dirty="0">
                <a:latin typeface="微软雅黑" panose="020B0503020204020204" pitchFamily="34" charset="-122"/>
                <a:ea typeface="微软雅黑" panose="020B0503020204020204" pitchFamily="34" charset="-122"/>
              </a:rPr>
              <a:t>1,500 </a:t>
            </a:r>
            <a:r>
              <a:rPr lang="zh-CN" altLang="en-US" sz="1600" dirty="0">
                <a:latin typeface="微软雅黑" panose="020B0503020204020204" pitchFamily="34" charset="-122"/>
                <a:ea typeface="微软雅黑" panose="020B0503020204020204" pitchFamily="34" charset="-122"/>
              </a:rPr>
              <a:t>多公里外的河南提供绿色电力</a:t>
            </a:r>
          </a:p>
          <a:p>
            <a:pPr lvl="2" algn="l">
              <a:lnSpc>
                <a:spcPct val="130000"/>
              </a:lnSpc>
            </a:pPr>
            <a:r>
              <a:rPr lang="zh-CN" altLang="en-US" sz="1600" dirty="0">
                <a:latin typeface="微软雅黑" panose="020B0503020204020204" pitchFamily="34" charset="-122"/>
                <a:ea typeface="微软雅黑" panose="020B0503020204020204" pitchFamily="34" charset="-122"/>
              </a:rPr>
              <a:t>土壤湿度增加了</a:t>
            </a:r>
            <a:r>
              <a:rPr lang="en-US" altLang="zh-CN" sz="1600" dirty="0">
                <a:latin typeface="微软雅黑" panose="020B0503020204020204" pitchFamily="34" charset="-122"/>
                <a:ea typeface="微软雅黑" panose="020B0503020204020204" pitchFamily="34" charset="-122"/>
              </a:rPr>
              <a:t>32%</a:t>
            </a:r>
            <a:r>
              <a:rPr lang="zh-CN" altLang="en-US" sz="1600" dirty="0">
                <a:latin typeface="微软雅黑" panose="020B0503020204020204" pitchFamily="34" charset="-122"/>
                <a:ea typeface="微软雅黑" panose="020B0503020204020204" pitchFamily="34" charset="-122"/>
              </a:rPr>
              <a:t>、平均风速降低了</a:t>
            </a:r>
            <a:r>
              <a:rPr lang="en-US" altLang="zh-CN" sz="1600" dirty="0">
                <a:latin typeface="微软雅黑" panose="020B0503020204020204" pitchFamily="34" charset="-122"/>
                <a:ea typeface="微软雅黑" panose="020B0503020204020204" pitchFamily="34" charset="-122"/>
              </a:rPr>
              <a:t>41.2%</a:t>
            </a:r>
            <a:r>
              <a:rPr lang="zh-CN" altLang="en-US" sz="1600" dirty="0">
                <a:latin typeface="微软雅黑" panose="020B0503020204020204" pitchFamily="34" charset="-122"/>
                <a:ea typeface="微软雅黑" panose="020B0503020204020204" pitchFamily="34" charset="-122"/>
              </a:rPr>
              <a:t>、空气湿度增加了 </a:t>
            </a:r>
            <a:r>
              <a:rPr lang="en-US" altLang="zh-CN" sz="1600" dirty="0">
                <a:latin typeface="微软雅黑" panose="020B0503020204020204" pitchFamily="34" charset="-122"/>
                <a:ea typeface="微软雅黑" panose="020B0503020204020204" pitchFamily="34" charset="-122"/>
              </a:rPr>
              <a:t>2.1%</a:t>
            </a:r>
          </a:p>
          <a:p>
            <a:pPr lvl="2" algn="l">
              <a:lnSpc>
                <a:spcPct val="130000"/>
              </a:lnSpc>
            </a:pPr>
            <a:r>
              <a:rPr lang="zh-CN" altLang="en-US" sz="1600" dirty="0">
                <a:latin typeface="微软雅黑" panose="020B0503020204020204" pitchFamily="34" charset="-122"/>
                <a:ea typeface="微软雅黑" panose="020B0503020204020204" pitchFamily="34" charset="-122"/>
              </a:rPr>
              <a:t>塔拉滩从戈壁沙丘变牧场：</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厘米深度土</a:t>
            </a:r>
            <a:endParaRPr lang="en-US" altLang="zh-CN" sz="20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59FFF382-A6AF-4A75-9A14-FA90CCCA1872}"/>
              </a:ext>
            </a:extLst>
          </p:cNvPr>
          <p:cNvSpPr>
            <a:spLocks noGrp="1"/>
          </p:cNvSpPr>
          <p:nvPr>
            <p:ph type="sldNum" sz="quarter" idx="12"/>
          </p:nvPr>
        </p:nvSpPr>
        <p:spPr/>
        <p:txBody>
          <a:bodyPr/>
          <a:lstStyle/>
          <a:p>
            <a:fld id="{8721491F-D304-4A06-8CBD-23BCF5D1E510}" type="slidenum">
              <a:rPr lang="zh-CN" altLang="en-US" smtClean="0"/>
              <a:pPr/>
              <a:t>34</a:t>
            </a:fld>
            <a:endParaRPr lang="zh-CN" altLang="en-US" dirty="0"/>
          </a:p>
        </p:txBody>
      </p:sp>
      <p:pic>
        <p:nvPicPr>
          <p:cNvPr id="8" name="图片 7">
            <a:extLst>
              <a:ext uri="{FF2B5EF4-FFF2-40B4-BE49-F238E27FC236}">
                <a16:creationId xmlns:a16="http://schemas.microsoft.com/office/drawing/2014/main" id="{028CAC2E-8842-4005-B679-EF38E6C33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351" y="3195286"/>
            <a:ext cx="6585452" cy="2997855"/>
          </a:xfrm>
          <a:prstGeom prst="rect">
            <a:avLst/>
          </a:prstGeom>
        </p:spPr>
      </p:pic>
      <p:pic>
        <p:nvPicPr>
          <p:cNvPr id="2050" name="Picture 2" descr="http://www.qh.xinhuanet.com/2023-04/08/1129504430_16809305607481n.jpg">
            <a:extLst>
              <a:ext uri="{FF2B5EF4-FFF2-40B4-BE49-F238E27FC236}">
                <a16:creationId xmlns:a16="http://schemas.microsoft.com/office/drawing/2014/main" id="{84318D49-832D-4117-89B8-AD32D71E3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168" y="3195286"/>
            <a:ext cx="4000036" cy="299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682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81287-1B80-4064-BC73-EF049159A504}"/>
              </a:ext>
            </a:extLst>
          </p:cNvPr>
          <p:cNvSpPr>
            <a:spLocks noGrp="1"/>
          </p:cNvSpPr>
          <p:nvPr>
            <p:ph type="title"/>
          </p:nvPr>
        </p:nvSpPr>
        <p:spPr/>
        <p:txBody>
          <a:bodyPr/>
          <a:lstStyle/>
          <a:p>
            <a:r>
              <a:rPr lang="en-US" altLang="zh-CN" dirty="0"/>
              <a:t>IT</a:t>
            </a:r>
            <a:r>
              <a:rPr lang="zh-CN" altLang="en-US" dirty="0"/>
              <a:t>行业的可持续性</a:t>
            </a:r>
            <a:r>
              <a:rPr lang="en-US" altLang="zh-CN" dirty="0"/>
              <a:t>——2. </a:t>
            </a:r>
            <a:r>
              <a:rPr lang="zh-CN" altLang="en-US" dirty="0"/>
              <a:t>电子废弃物处理</a:t>
            </a:r>
          </a:p>
        </p:txBody>
      </p:sp>
      <p:sp>
        <p:nvSpPr>
          <p:cNvPr id="3" name="内容占位符 2">
            <a:extLst>
              <a:ext uri="{FF2B5EF4-FFF2-40B4-BE49-F238E27FC236}">
                <a16:creationId xmlns:a16="http://schemas.microsoft.com/office/drawing/2014/main" id="{98D7FB11-1700-46DD-854A-579020E092C2}"/>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marL="342900" indent="-342900" algn="l">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电子废弃物成为全球增长最快的生活垃圾</a:t>
            </a:r>
            <a:endParaRPr lang="en-US" altLang="zh-CN" sz="24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2019</a:t>
            </a:r>
            <a:r>
              <a:rPr lang="zh-CN" altLang="en-US" sz="2000" dirty="0">
                <a:latin typeface="微软雅黑" panose="020B0503020204020204" pitchFamily="34" charset="-122"/>
                <a:ea typeface="微软雅黑" panose="020B0503020204020204" pitchFamily="34" charset="-122"/>
              </a:rPr>
              <a:t>年全球产生了</a:t>
            </a:r>
            <a:r>
              <a:rPr lang="en-US" altLang="zh-CN" sz="2000" dirty="0">
                <a:latin typeface="微软雅黑" panose="020B0503020204020204" pitchFamily="34" charset="-122"/>
                <a:ea typeface="微软雅黑" panose="020B0503020204020204" pitchFamily="34" charset="-122"/>
              </a:rPr>
              <a:t>5360</a:t>
            </a:r>
            <a:r>
              <a:rPr lang="zh-CN" altLang="en-US" sz="2000" dirty="0">
                <a:latin typeface="微软雅黑" panose="020B0503020204020204" pitchFamily="34" charset="-122"/>
                <a:ea typeface="微软雅黑" panose="020B0503020204020204" pitchFamily="34" charset="-122"/>
              </a:rPr>
              <a:t>万吨电子废弃物，仅仅五年内就增长了</a:t>
            </a:r>
            <a:r>
              <a:rPr lang="en-US" altLang="zh-CN" sz="2000" dirty="0">
                <a:latin typeface="微软雅黑" panose="020B0503020204020204" pitchFamily="34" charset="-122"/>
                <a:ea typeface="微软雅黑" panose="020B0503020204020204" pitchFamily="34" charset="-122"/>
              </a:rPr>
              <a:t>21%</a:t>
            </a: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预测到</a:t>
            </a:r>
            <a:r>
              <a:rPr lang="en-US" altLang="zh-CN" sz="2000" dirty="0">
                <a:latin typeface="微软雅黑" panose="020B0503020204020204" pitchFamily="34" charset="-122"/>
                <a:ea typeface="微软雅黑" panose="020B0503020204020204" pitchFamily="34" charset="-122"/>
              </a:rPr>
              <a:t>2030</a:t>
            </a:r>
            <a:r>
              <a:rPr lang="zh-CN" altLang="en-US" sz="2000" dirty="0">
                <a:latin typeface="微软雅黑" panose="020B0503020204020204" pitchFamily="34" charset="-122"/>
                <a:ea typeface="微软雅黑" panose="020B0503020204020204" pitchFamily="34" charset="-122"/>
              </a:rPr>
              <a:t>年，全球电子废弃物将达到</a:t>
            </a:r>
            <a:r>
              <a:rPr lang="en-US" altLang="zh-CN" sz="2000" dirty="0">
                <a:latin typeface="微软雅黑" panose="020B0503020204020204" pitchFamily="34" charset="-122"/>
                <a:ea typeface="微软雅黑" panose="020B0503020204020204" pitchFamily="34" charset="-122"/>
              </a:rPr>
              <a:t>7400</a:t>
            </a:r>
            <a:r>
              <a:rPr lang="zh-CN" altLang="en-US" sz="2000" dirty="0">
                <a:latin typeface="微软雅黑" panose="020B0503020204020204" pitchFamily="34" charset="-122"/>
                <a:ea typeface="微软雅黑" panose="020B0503020204020204" pitchFamily="34" charset="-122"/>
              </a:rPr>
              <a:t>万吨，在短短</a:t>
            </a:r>
            <a:r>
              <a:rPr lang="en-US" altLang="zh-CN" sz="2000" dirty="0">
                <a:latin typeface="微软雅黑" panose="020B0503020204020204" pitchFamily="34" charset="-122"/>
                <a:ea typeface="微软雅黑" panose="020B0503020204020204" pitchFamily="34" charset="-122"/>
              </a:rPr>
              <a:t>16</a:t>
            </a:r>
            <a:r>
              <a:rPr lang="zh-CN" altLang="en-US" sz="2000" dirty="0">
                <a:latin typeface="微软雅黑" panose="020B0503020204020204" pitchFamily="34" charset="-122"/>
                <a:ea typeface="微软雅黑" panose="020B0503020204020204" pitchFamily="34" charset="-122"/>
              </a:rPr>
              <a:t>年内翻了一番</a:t>
            </a:r>
            <a:endParaRPr lang="en-US" altLang="zh-CN" sz="20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我国</a:t>
            </a:r>
            <a:r>
              <a:rPr lang="en-US" altLang="zh-CN" sz="2000" dirty="0">
                <a:latin typeface="微软雅黑" panose="020B0503020204020204" pitchFamily="34" charset="-122"/>
                <a:ea typeface="微软雅黑" panose="020B0503020204020204" pitchFamily="34" charset="-122"/>
              </a:rPr>
              <a:t>2011</a:t>
            </a:r>
            <a:r>
              <a:rPr lang="zh-CN" altLang="en-US" sz="2000" dirty="0">
                <a:latin typeface="微软雅黑" panose="020B0503020204020204" pitchFamily="34" charset="-122"/>
                <a:ea typeface="微软雅黑" panose="020B0503020204020204" pitchFamily="34" charset="-122"/>
              </a:rPr>
              <a:t>年废弃电器电子产品</a:t>
            </a:r>
            <a:r>
              <a:rPr lang="en-US" altLang="zh-CN" sz="2000" dirty="0">
                <a:latin typeface="微软雅黑" panose="020B0503020204020204" pitchFamily="34" charset="-122"/>
                <a:ea typeface="微软雅黑" panose="020B0503020204020204" pitchFamily="34" charset="-122"/>
              </a:rPr>
              <a:t>362</a:t>
            </a:r>
            <a:r>
              <a:rPr lang="zh-CN" altLang="en-US" sz="2000" dirty="0">
                <a:latin typeface="微软雅黑" panose="020B0503020204020204" pitchFamily="34" charset="-122"/>
                <a:ea typeface="微软雅黑" panose="020B0503020204020204" pitchFamily="34" charset="-122"/>
              </a:rPr>
              <a:t>万吨，</a:t>
            </a:r>
            <a:r>
              <a:rPr lang="en-US" altLang="zh-CN" sz="2000" dirty="0">
                <a:latin typeface="微软雅黑" panose="020B0503020204020204" pitchFamily="34" charset="-122"/>
                <a:ea typeface="微软雅黑" panose="020B0503020204020204" pitchFamily="34" charset="-122"/>
              </a:rPr>
              <a:t>2017</a:t>
            </a:r>
            <a:r>
              <a:rPr lang="zh-CN" altLang="en-US" sz="2000" dirty="0">
                <a:latin typeface="微软雅黑" panose="020B0503020204020204" pitchFamily="34" charset="-122"/>
                <a:ea typeface="微软雅黑" panose="020B0503020204020204" pitchFamily="34" charset="-122"/>
              </a:rPr>
              <a:t>年高达</a:t>
            </a:r>
            <a:r>
              <a:rPr lang="en-US" altLang="zh-CN" sz="2000" dirty="0">
                <a:latin typeface="微软雅黑" panose="020B0503020204020204" pitchFamily="34" charset="-122"/>
                <a:ea typeface="微软雅黑" panose="020B0503020204020204" pitchFamily="34" charset="-122"/>
              </a:rPr>
              <a:t>538. 4</a:t>
            </a:r>
            <a:r>
              <a:rPr lang="zh-CN" altLang="en-US" sz="2000" dirty="0">
                <a:latin typeface="微软雅黑" panose="020B0503020204020204" pitchFamily="34" charset="-122"/>
                <a:ea typeface="微软雅黑" panose="020B0503020204020204" pitchFamily="34" charset="-122"/>
              </a:rPr>
              <a:t>万吨</a:t>
            </a:r>
            <a:endParaRPr lang="en-US" altLang="zh-CN" sz="2000" dirty="0">
              <a:latin typeface="微软雅黑" panose="020B0503020204020204" pitchFamily="34" charset="-122"/>
              <a:ea typeface="微软雅黑" panose="020B0503020204020204" pitchFamily="34" charset="-122"/>
            </a:endParaRPr>
          </a:p>
          <a:p>
            <a:pPr marL="342900" lvl="1" indent="-342900" algn="l">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电子废弃物对自然环境和人身健康造成巨大危害</a:t>
            </a:r>
            <a:endParaRPr lang="en-US" altLang="zh-CN"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难以自然降解</a:t>
            </a:r>
            <a:endParaRPr lang="en-US" altLang="zh-CN" sz="20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污染土壤、大气</a:t>
            </a:r>
            <a:endParaRPr lang="en-US" altLang="zh-CN" sz="20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有毒物质</a:t>
            </a:r>
            <a:endParaRPr lang="en-US" altLang="zh-CN" sz="2000" dirty="0">
              <a:latin typeface="微软雅黑" panose="020B0503020204020204" pitchFamily="34" charset="-122"/>
              <a:ea typeface="微软雅黑" panose="020B0503020204020204" pitchFamily="34" charset="-122"/>
            </a:endParaRPr>
          </a:p>
          <a:p>
            <a:pPr lvl="2" algn="l">
              <a:lnSpc>
                <a:spcPct val="150000"/>
              </a:lnSpc>
            </a:pPr>
            <a:r>
              <a:rPr lang="zh-CN" altLang="en-US" sz="1600" dirty="0">
                <a:latin typeface="微软雅黑" panose="020B0503020204020204" pitchFamily="34" charset="-122"/>
                <a:ea typeface="微软雅黑" panose="020B0503020204020204" pitchFamily="34" charset="-122"/>
              </a:rPr>
              <a:t>制造一台电脑大约需要</a:t>
            </a:r>
            <a:r>
              <a:rPr lang="en-US" altLang="zh-CN" sz="1600" dirty="0">
                <a:latin typeface="微软雅黑" panose="020B0503020204020204" pitchFamily="34" charset="-122"/>
                <a:ea typeface="微软雅黑" panose="020B0503020204020204" pitchFamily="34" charset="-122"/>
              </a:rPr>
              <a:t>700</a:t>
            </a:r>
            <a:r>
              <a:rPr lang="zh-CN" altLang="en-US" sz="1600" dirty="0">
                <a:latin typeface="微软雅黑" panose="020B0503020204020204" pitchFamily="34" charset="-122"/>
                <a:ea typeface="微软雅黑" panose="020B0503020204020204" pitchFamily="34" charset="-122"/>
              </a:rPr>
              <a:t>多种化工原料，其中有</a:t>
            </a:r>
            <a:r>
              <a:rPr lang="en-US" altLang="zh-CN" sz="1600" dirty="0">
                <a:latin typeface="微软雅黑" panose="020B0503020204020204" pitchFamily="34" charset="-122"/>
                <a:ea typeface="微软雅黑" panose="020B0503020204020204" pitchFamily="34" charset="-122"/>
              </a:rPr>
              <a:t>300</a:t>
            </a:r>
            <a:r>
              <a:rPr lang="zh-CN" altLang="en-US" sz="1600" dirty="0">
                <a:latin typeface="微软雅黑" panose="020B0503020204020204" pitchFamily="34" charset="-122"/>
                <a:ea typeface="微软雅黑" panose="020B0503020204020204" pitchFamily="34" charset="-122"/>
              </a:rPr>
              <a:t>多种对人体有害</a:t>
            </a:r>
            <a:endParaRPr lang="en-US" altLang="zh-CN" sz="16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59FFF382-A6AF-4A75-9A14-FA90CCCA1872}"/>
              </a:ext>
            </a:extLst>
          </p:cNvPr>
          <p:cNvSpPr>
            <a:spLocks noGrp="1"/>
          </p:cNvSpPr>
          <p:nvPr>
            <p:ph type="sldNum" sz="quarter" idx="12"/>
          </p:nvPr>
        </p:nvSpPr>
        <p:spPr/>
        <p:txBody>
          <a:bodyPr/>
          <a:lstStyle/>
          <a:p>
            <a:fld id="{8721491F-D304-4A06-8CBD-23BCF5D1E510}" type="slidenum">
              <a:rPr lang="zh-CN" altLang="en-US" smtClean="0"/>
              <a:pPr/>
              <a:t>35</a:t>
            </a:fld>
            <a:endParaRPr lang="zh-CN" altLang="en-US" dirty="0"/>
          </a:p>
        </p:txBody>
      </p:sp>
      <p:sp>
        <p:nvSpPr>
          <p:cNvPr id="5" name="矩形 4">
            <a:extLst>
              <a:ext uri="{FF2B5EF4-FFF2-40B4-BE49-F238E27FC236}">
                <a16:creationId xmlns:a16="http://schemas.microsoft.com/office/drawing/2014/main" id="{39B22686-C872-43AC-9880-84C9CF7FAB3C}"/>
              </a:ext>
            </a:extLst>
          </p:cNvPr>
          <p:cNvSpPr/>
          <p:nvPr/>
        </p:nvSpPr>
        <p:spPr>
          <a:xfrm>
            <a:off x="6249322" y="5868530"/>
            <a:ext cx="5288627" cy="369332"/>
          </a:xfrm>
          <a:prstGeom prst="rect">
            <a:avLst/>
          </a:prstGeom>
        </p:spPr>
        <p:txBody>
          <a:bodyPr wrap="none">
            <a:spAutoFit/>
          </a:bodyPr>
          <a:lstStyle/>
          <a:p>
            <a:r>
              <a:rPr lang="zh-CN" altLang="en-US" dirty="0">
                <a:solidFill>
                  <a:srgbClr val="194B85"/>
                </a:solidFill>
                <a:latin typeface="楷体" panose="02010609060101010101" pitchFamily="49" charset="-122"/>
                <a:ea typeface="楷体" panose="02010609060101010101" pitchFamily="49" charset="-122"/>
              </a:rPr>
              <a:t>来源：联合国《2020年全球电子废弃物监测》报告</a:t>
            </a:r>
          </a:p>
        </p:txBody>
      </p:sp>
    </p:spTree>
    <p:extLst>
      <p:ext uri="{BB962C8B-B14F-4D97-AF65-F5344CB8AC3E}">
        <p14:creationId xmlns:p14="http://schemas.microsoft.com/office/powerpoint/2010/main" val="1861647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81287-1B80-4064-BC73-EF049159A504}"/>
              </a:ext>
            </a:extLst>
          </p:cNvPr>
          <p:cNvSpPr>
            <a:spLocks noGrp="1"/>
          </p:cNvSpPr>
          <p:nvPr>
            <p:ph type="title"/>
          </p:nvPr>
        </p:nvSpPr>
        <p:spPr/>
        <p:txBody>
          <a:bodyPr/>
          <a:lstStyle/>
          <a:p>
            <a:r>
              <a:rPr lang="en-US" altLang="zh-CN" dirty="0"/>
              <a:t>IT</a:t>
            </a:r>
            <a:r>
              <a:rPr lang="zh-CN" altLang="en-US" dirty="0"/>
              <a:t>行业的可持续性</a:t>
            </a:r>
            <a:r>
              <a:rPr lang="en-US" altLang="zh-CN" dirty="0"/>
              <a:t>——2. </a:t>
            </a:r>
            <a:r>
              <a:rPr lang="zh-CN" altLang="en-US" dirty="0"/>
              <a:t>电子废弃物处理</a:t>
            </a:r>
          </a:p>
        </p:txBody>
      </p:sp>
      <p:sp>
        <p:nvSpPr>
          <p:cNvPr id="3" name="内容占位符 2">
            <a:extLst>
              <a:ext uri="{FF2B5EF4-FFF2-40B4-BE49-F238E27FC236}">
                <a16:creationId xmlns:a16="http://schemas.microsoft.com/office/drawing/2014/main" id="{98D7FB11-1700-46DD-854A-579020E092C2}"/>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marL="342900" indent="-342900" algn="l">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电子废弃物蕴涵着巨大的社会财富和资源</a:t>
            </a:r>
            <a:endParaRPr lang="en-US" altLang="zh-CN" sz="24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含有金、银、铂等贵金属</a:t>
            </a:r>
            <a:endParaRPr lang="en-US" altLang="zh-CN" sz="20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吨废弃手机的含金量比</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吨金矿还多。”</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Kuehr</a:t>
            </a:r>
            <a:endParaRPr lang="en-US" altLang="zh-CN" sz="2000" dirty="0">
              <a:latin typeface="微软雅黑" panose="020B0503020204020204" pitchFamily="34" charset="-122"/>
              <a:ea typeface="微软雅黑" panose="020B0503020204020204" pitchFamily="34" charset="-122"/>
            </a:endParaRPr>
          </a:p>
          <a:p>
            <a:pPr marL="342900" lvl="1" indent="-342900" algn="l">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电子废弃物是最难以处置的固体废弃物种类之一</a:t>
            </a:r>
            <a:endParaRPr lang="en-US" altLang="zh-CN"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2019</a:t>
            </a:r>
            <a:r>
              <a:rPr lang="zh-CN" altLang="en-US" sz="2000" dirty="0">
                <a:latin typeface="微软雅黑" panose="020B0503020204020204" pitchFamily="34" charset="-122"/>
                <a:ea typeface="微软雅黑" panose="020B0503020204020204" pitchFamily="34" charset="-122"/>
              </a:rPr>
              <a:t>年只有</a:t>
            </a:r>
            <a:r>
              <a:rPr lang="en-US" altLang="zh-CN" sz="2000" dirty="0">
                <a:latin typeface="微软雅黑" panose="020B0503020204020204" pitchFamily="34" charset="-122"/>
                <a:ea typeface="微软雅黑" panose="020B0503020204020204" pitchFamily="34" charset="-122"/>
              </a:rPr>
              <a:t>17.4%</a:t>
            </a:r>
            <a:r>
              <a:rPr lang="zh-CN" altLang="en-US" sz="2000" dirty="0">
                <a:latin typeface="微软雅黑" panose="020B0503020204020204" pitchFamily="34" charset="-122"/>
                <a:ea typeface="微软雅黑" panose="020B0503020204020204" pitchFamily="34" charset="-122"/>
              </a:rPr>
              <a:t>被收集和回收</a:t>
            </a:r>
            <a:endParaRPr lang="en-US" altLang="zh-CN" sz="20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回收技术落后：填埋、焚烧</a:t>
            </a:r>
            <a:endParaRPr lang="en-US" altLang="zh-CN" sz="20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欧美发达国家：偷运到发展中国家</a:t>
            </a:r>
            <a:endParaRPr lang="en-US" altLang="zh-CN" sz="20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广东贵屿镇：全球电子垃圾之殇</a:t>
            </a:r>
            <a:endParaRPr lang="en-US" altLang="zh-CN" sz="20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59FFF382-A6AF-4A75-9A14-FA90CCCA1872}"/>
              </a:ext>
            </a:extLst>
          </p:cNvPr>
          <p:cNvSpPr>
            <a:spLocks noGrp="1"/>
          </p:cNvSpPr>
          <p:nvPr>
            <p:ph type="sldNum" sz="quarter" idx="12"/>
          </p:nvPr>
        </p:nvSpPr>
        <p:spPr/>
        <p:txBody>
          <a:bodyPr/>
          <a:lstStyle/>
          <a:p>
            <a:fld id="{8721491F-D304-4A06-8CBD-23BCF5D1E510}" type="slidenum">
              <a:rPr lang="zh-CN" altLang="en-US" smtClean="0"/>
              <a:pPr/>
              <a:t>36</a:t>
            </a:fld>
            <a:endParaRPr lang="zh-CN" altLang="en-US" dirty="0"/>
          </a:p>
        </p:txBody>
      </p:sp>
      <p:pic>
        <p:nvPicPr>
          <p:cNvPr id="5122" name="Picture 2" descr="https://img1.baidu.com/it/u=2396410362,3256333525&amp;fm=253&amp;fmt=auto&amp;app=138&amp;f=JPEG?w=500&amp;h=333">
            <a:extLst>
              <a:ext uri="{FF2B5EF4-FFF2-40B4-BE49-F238E27FC236}">
                <a16:creationId xmlns:a16="http://schemas.microsoft.com/office/drawing/2014/main" id="{417B231D-4AA4-422C-A54F-A9140BBDA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530" y="3191774"/>
            <a:ext cx="4343566" cy="2892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927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81287-1B80-4064-BC73-EF049159A504}"/>
              </a:ext>
            </a:extLst>
          </p:cNvPr>
          <p:cNvSpPr>
            <a:spLocks noGrp="1"/>
          </p:cNvSpPr>
          <p:nvPr>
            <p:ph type="title"/>
          </p:nvPr>
        </p:nvSpPr>
        <p:spPr/>
        <p:txBody>
          <a:bodyPr/>
          <a:lstStyle/>
          <a:p>
            <a:r>
              <a:rPr lang="en-US" altLang="zh-CN" dirty="0"/>
              <a:t>IT</a:t>
            </a:r>
            <a:r>
              <a:rPr lang="zh-CN" altLang="en-US" dirty="0"/>
              <a:t>行业的可持续性</a:t>
            </a:r>
            <a:r>
              <a:rPr lang="en-US" altLang="zh-CN" dirty="0"/>
              <a:t>——2. </a:t>
            </a:r>
            <a:r>
              <a:rPr lang="zh-CN" altLang="en-US" dirty="0"/>
              <a:t>电子废弃物处理</a:t>
            </a:r>
          </a:p>
        </p:txBody>
      </p:sp>
      <p:sp>
        <p:nvSpPr>
          <p:cNvPr id="3" name="内容占位符 2">
            <a:extLst>
              <a:ext uri="{FF2B5EF4-FFF2-40B4-BE49-F238E27FC236}">
                <a16:creationId xmlns:a16="http://schemas.microsoft.com/office/drawing/2014/main" id="{98D7FB11-1700-46DD-854A-579020E092C2}"/>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marL="342900" indent="-342900" algn="l">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解决方案</a:t>
            </a:r>
            <a:endParaRPr lang="en-US" altLang="zh-CN" sz="24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“生产者应负责建立废旧产品的回收体系”</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固体废物污染环境防治法</a:t>
            </a:r>
            <a:r>
              <a:rPr lang="en-US" altLang="zh-CN" sz="2000" dirty="0">
                <a:latin typeface="微软雅黑" panose="020B0503020204020204" pitchFamily="34" charset="-122"/>
                <a:ea typeface="微软雅黑" panose="020B0503020204020204" pitchFamily="34" charset="-122"/>
              </a:rPr>
              <a:t>》</a:t>
            </a: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加快研发回收处理技术</a:t>
            </a:r>
            <a:endParaRPr lang="en-US" altLang="zh-CN" sz="2000" dirty="0">
              <a:latin typeface="微软雅黑" panose="020B0503020204020204" pitchFamily="34" charset="-122"/>
              <a:ea typeface="微软雅黑" panose="020B0503020204020204" pitchFamily="34" charset="-122"/>
            </a:endParaRPr>
          </a:p>
          <a:p>
            <a:pPr lvl="2" algn="l">
              <a:lnSpc>
                <a:spcPct val="150000"/>
              </a:lnSpc>
            </a:pPr>
            <a:r>
              <a:rPr lang="zh-CN" altLang="en-US" sz="1600" dirty="0">
                <a:latin typeface="微软雅黑" panose="020B0503020204020204" pitchFamily="34" charset="-122"/>
                <a:ea typeface="微软雅黑" panose="020B0503020204020204" pitchFamily="34" charset="-122"/>
              </a:rPr>
              <a:t>电路板、锂电池</a:t>
            </a:r>
            <a:endParaRPr lang="en-US" altLang="zh-CN" sz="16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使用可回收可降解材料</a:t>
            </a:r>
            <a:endParaRPr lang="en-US" altLang="zh-CN" sz="20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增强厂商、用户思想认识</a:t>
            </a:r>
            <a:endParaRPr lang="en-US" altLang="zh-CN" sz="2000" dirty="0">
              <a:latin typeface="微软雅黑" panose="020B0503020204020204" pitchFamily="34" charset="-122"/>
              <a:ea typeface="微软雅黑" panose="020B0503020204020204" pitchFamily="34" charset="-122"/>
            </a:endParaRPr>
          </a:p>
          <a:p>
            <a:pPr lvl="2" algn="l">
              <a:lnSpc>
                <a:spcPct val="150000"/>
              </a:lnSpc>
            </a:pPr>
            <a:r>
              <a:rPr lang="zh-CN" altLang="en-US" sz="1600" dirty="0">
                <a:latin typeface="微软雅黑" panose="020B0503020204020204" pitchFamily="34" charset="-122"/>
                <a:ea typeface="微软雅黑" panose="020B0503020204020204" pitchFamily="34" charset="-122"/>
              </a:rPr>
              <a:t>电子产品的使用周期缩短 ≠ 寿命缩短</a:t>
            </a:r>
            <a:endParaRPr lang="en-US" altLang="zh-CN" sz="1600" dirty="0">
              <a:latin typeface="微软雅黑" panose="020B0503020204020204" pitchFamily="34" charset="-122"/>
              <a:ea typeface="微软雅黑" panose="020B0503020204020204" pitchFamily="34" charset="-122"/>
            </a:endParaRPr>
          </a:p>
          <a:p>
            <a:pPr lvl="2" algn="l">
              <a:lnSpc>
                <a:spcPct val="150000"/>
              </a:lnSpc>
            </a:pPr>
            <a:r>
              <a:rPr lang="zh-CN" altLang="en-US" sz="1600" dirty="0">
                <a:latin typeface="微软雅黑" panose="020B0503020204020204" pitchFamily="34" charset="-122"/>
                <a:ea typeface="微软雅黑" panose="020B0503020204020204" pitchFamily="34" charset="-122"/>
              </a:rPr>
              <a:t>维修 </a:t>
            </a:r>
            <a:r>
              <a:rPr lang="en-US" altLang="zh-CN" sz="1600" dirty="0">
                <a:latin typeface="微软雅黑" panose="020B0503020204020204" pitchFamily="34" charset="-122"/>
                <a:ea typeface="微软雅黑" panose="020B0503020204020204" pitchFamily="34" charset="-122"/>
              </a:rPr>
              <a:t>vs </a:t>
            </a:r>
            <a:r>
              <a:rPr lang="zh-CN" altLang="en-US" sz="1600" dirty="0">
                <a:latin typeface="微软雅黑" panose="020B0503020204020204" pitchFamily="34" charset="-122"/>
                <a:ea typeface="微软雅黑" panose="020B0503020204020204" pitchFamily="34" charset="-122"/>
              </a:rPr>
              <a:t>更换</a:t>
            </a:r>
            <a:endParaRPr lang="en-US" altLang="zh-CN" sz="1600" dirty="0">
              <a:latin typeface="微软雅黑" panose="020B0503020204020204" pitchFamily="34" charset="-122"/>
              <a:ea typeface="微软雅黑" panose="020B0503020204020204" pitchFamily="34" charset="-122"/>
            </a:endParaRPr>
          </a:p>
          <a:p>
            <a:pPr lvl="2" algn="l">
              <a:lnSpc>
                <a:spcPct val="150000"/>
              </a:lnSpc>
            </a:pPr>
            <a:r>
              <a:rPr lang="zh-CN" altLang="en-US" sz="1600" dirty="0">
                <a:latin typeface="微软雅黑" panose="020B0503020204020204" pitchFamily="34" charset="-122"/>
                <a:ea typeface="微软雅黑" panose="020B0503020204020204" pitchFamily="34" charset="-122"/>
              </a:rPr>
              <a:t>刺激消费：</a:t>
            </a:r>
            <a:r>
              <a:rPr lang="en-US" altLang="zh-CN" sz="1600" dirty="0">
                <a:latin typeface="微软雅黑" panose="020B0503020204020204" pitchFamily="34" charset="-122"/>
                <a:ea typeface="微软雅黑" panose="020B0503020204020204" pitchFamily="34" charset="-122"/>
              </a:rPr>
              <a:t>Intel</a:t>
            </a:r>
            <a:r>
              <a:rPr lang="zh-CN" altLang="en-US" sz="1600" dirty="0">
                <a:latin typeface="微软雅黑" panose="020B0503020204020204" pitchFamily="34" charset="-122"/>
                <a:ea typeface="微软雅黑" panose="020B0503020204020204" pitchFamily="34" charset="-122"/>
              </a:rPr>
              <a:t>“挤牙膏”，苹果“消费乔布斯”</a:t>
            </a:r>
            <a:endParaRPr lang="en-US" altLang="zh-CN" sz="16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59FFF382-A6AF-4A75-9A14-FA90CCCA1872}"/>
              </a:ext>
            </a:extLst>
          </p:cNvPr>
          <p:cNvSpPr>
            <a:spLocks noGrp="1"/>
          </p:cNvSpPr>
          <p:nvPr>
            <p:ph type="sldNum" sz="quarter" idx="12"/>
          </p:nvPr>
        </p:nvSpPr>
        <p:spPr/>
        <p:txBody>
          <a:bodyPr/>
          <a:lstStyle/>
          <a:p>
            <a:fld id="{8721491F-D304-4A06-8CBD-23BCF5D1E510}" type="slidenum">
              <a:rPr lang="zh-CN" altLang="en-US" smtClean="0"/>
              <a:pPr/>
              <a:t>37</a:t>
            </a:fld>
            <a:endParaRPr lang="zh-CN" altLang="en-US" dirty="0"/>
          </a:p>
        </p:txBody>
      </p:sp>
      <p:pic>
        <p:nvPicPr>
          <p:cNvPr id="6" name="内容占位符 4">
            <a:extLst>
              <a:ext uri="{FF2B5EF4-FFF2-40B4-BE49-F238E27FC236}">
                <a16:creationId xmlns:a16="http://schemas.microsoft.com/office/drawing/2014/main" id="{77E22F85-CBD2-46B9-BEF5-E120EEF3396A}"/>
              </a:ext>
            </a:extLst>
          </p:cNvPr>
          <p:cNvPicPr>
            <a:picLocks noChangeAspect="1"/>
          </p:cNvPicPr>
          <p:nvPr/>
        </p:nvPicPr>
        <p:blipFill rotWithShape="1">
          <a:blip r:embed="rId2">
            <a:extLst>
              <a:ext uri="{28A0092B-C50C-407E-A947-70E740481C1C}">
                <a14:useLocalDpi xmlns:a14="http://schemas.microsoft.com/office/drawing/2010/main" val="0"/>
              </a:ext>
            </a:extLst>
          </a:blip>
          <a:srcRect t="8897"/>
          <a:stretch/>
        </p:blipFill>
        <p:spPr>
          <a:xfrm>
            <a:off x="7073661" y="4366955"/>
            <a:ext cx="4341572" cy="17284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a:extLst>
              <a:ext uri="{FF2B5EF4-FFF2-40B4-BE49-F238E27FC236}">
                <a16:creationId xmlns:a16="http://schemas.microsoft.com/office/drawing/2014/main" id="{47BE162A-FB48-462A-ABA1-F80E92DC1D43}"/>
              </a:ext>
            </a:extLst>
          </p:cNvPr>
          <p:cNvPicPr>
            <a:picLocks noChangeAspect="1"/>
          </p:cNvPicPr>
          <p:nvPr/>
        </p:nvPicPr>
        <p:blipFill rotWithShape="1">
          <a:blip r:embed="rId3">
            <a:extLst>
              <a:ext uri="{28A0092B-C50C-407E-A947-70E740481C1C}">
                <a14:useLocalDpi xmlns:a14="http://schemas.microsoft.com/office/drawing/2010/main" val="0"/>
              </a:ext>
            </a:extLst>
          </a:blip>
          <a:srcRect t="9757"/>
          <a:stretch/>
        </p:blipFill>
        <p:spPr>
          <a:xfrm>
            <a:off x="5491758" y="2281258"/>
            <a:ext cx="5923474" cy="19137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95708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03</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2" y="3668486"/>
            <a:ext cx="5438148"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lvl="0">
              <a:lnSpc>
                <a:spcPct val="100000"/>
              </a:lnSpc>
              <a:defRPr/>
            </a:pPr>
            <a:r>
              <a:rPr lang="en-US" altLang="zh-CN" sz="4000" dirty="0">
                <a:solidFill>
                  <a:srgbClr val="194B85"/>
                </a:solidFill>
                <a:latin typeface="Segoe UI"/>
                <a:ea typeface="微软雅黑"/>
              </a:rPr>
              <a:t>IT</a:t>
            </a:r>
            <a:r>
              <a:rPr lang="zh-CN" altLang="en-US" sz="4000" dirty="0">
                <a:solidFill>
                  <a:srgbClr val="194B85"/>
                </a:solidFill>
                <a:latin typeface="Segoe UI"/>
                <a:ea typeface="微软雅黑"/>
              </a:rPr>
              <a:t>技术促进可持续发展</a:t>
            </a:r>
          </a:p>
        </p:txBody>
      </p:sp>
    </p:spTree>
    <p:extLst>
      <p:ext uri="{BB962C8B-B14F-4D97-AF65-F5344CB8AC3E}">
        <p14:creationId xmlns:p14="http://schemas.microsoft.com/office/powerpoint/2010/main" val="2582416362"/>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73E668-CEEA-4299-8069-457765DFF40A}"/>
              </a:ext>
            </a:extLst>
          </p:cNvPr>
          <p:cNvSpPr>
            <a:spLocks noGrp="1"/>
          </p:cNvSpPr>
          <p:nvPr>
            <p:ph type="title"/>
          </p:nvPr>
        </p:nvSpPr>
        <p:spPr/>
        <p:txBody>
          <a:bodyPr/>
          <a:lstStyle/>
          <a:p>
            <a:r>
              <a:rPr lang="zh-CN" altLang="en-US" dirty="0"/>
              <a:t>联合国</a:t>
            </a:r>
            <a:r>
              <a:rPr lang="en-US" altLang="zh-CN" dirty="0"/>
              <a:t>2030</a:t>
            </a:r>
            <a:r>
              <a:rPr lang="zh-CN" altLang="en-US" dirty="0"/>
              <a:t>年可持续发展目标</a:t>
            </a:r>
          </a:p>
        </p:txBody>
      </p:sp>
      <p:sp>
        <p:nvSpPr>
          <p:cNvPr id="3" name="内容占位符 2">
            <a:extLst>
              <a:ext uri="{FF2B5EF4-FFF2-40B4-BE49-F238E27FC236}">
                <a16:creationId xmlns:a16="http://schemas.microsoft.com/office/drawing/2014/main" id="{797B395F-31A1-40CC-A8B1-61D004AFD89D}"/>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千年发展目标</a:t>
            </a:r>
            <a:endParaRPr lang="en-US" altLang="zh-CN" b="1"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r>
              <a:rPr lang="en-US" altLang="zh-CN" dirty="0"/>
              <a:t>2015</a:t>
            </a:r>
            <a:r>
              <a:rPr lang="zh-CN" altLang="en-US" dirty="0"/>
              <a:t>年是千年发展目标的收官之年。</a:t>
            </a:r>
            <a:r>
              <a:rPr lang="en-US" altLang="zh-CN" dirty="0"/>
              <a:t>2000</a:t>
            </a:r>
            <a:r>
              <a:rPr lang="zh-CN" altLang="en-US" dirty="0"/>
              <a:t>年</a:t>
            </a:r>
            <a:r>
              <a:rPr lang="en-US" altLang="zh-CN" dirty="0"/>
              <a:t>9</a:t>
            </a:r>
            <a:r>
              <a:rPr lang="zh-CN" altLang="en-US" dirty="0"/>
              <a:t>月，世界各国通过为期</a:t>
            </a:r>
            <a:r>
              <a:rPr lang="en-US" altLang="zh-CN" dirty="0"/>
              <a:t>15</a:t>
            </a:r>
            <a:r>
              <a:rPr lang="zh-CN" altLang="en-US" dirty="0"/>
              <a:t>年的千年发展目标，团结协作，应对贫困问题。自那以来，联合国发展集团一直致力于落实八大千年发展目标。</a:t>
            </a:r>
            <a:endParaRPr lang="en-US" altLang="zh-CN" dirty="0"/>
          </a:p>
          <a:p>
            <a:pPr>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可持续发展目标（</a:t>
            </a:r>
            <a:r>
              <a:rPr lang="en-US" altLang="zh-CN" b="1" dirty="0">
                <a:latin typeface="微软雅黑" panose="020B0503020204020204" pitchFamily="34" charset="-122"/>
                <a:ea typeface="微软雅黑" panose="020B0503020204020204" pitchFamily="34" charset="-122"/>
              </a:rPr>
              <a:t>SDG</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n"/>
            </a:pPr>
            <a:r>
              <a:rPr lang="zh-CN" altLang="en-US" dirty="0"/>
              <a:t>可持续发展目标是联合国在</a:t>
            </a:r>
            <a:r>
              <a:rPr lang="en-US" altLang="zh-CN" dirty="0"/>
              <a:t>2015</a:t>
            </a:r>
            <a:r>
              <a:rPr lang="zh-CN" altLang="en-US" dirty="0"/>
              <a:t>年设定的</a:t>
            </a:r>
            <a:r>
              <a:rPr lang="en-US" altLang="zh-CN" dirty="0"/>
              <a:t>17</a:t>
            </a:r>
            <a:r>
              <a:rPr lang="zh-CN" altLang="en-US" dirty="0"/>
              <a:t>个全球目标，是实现所有人更美好和更可持续未来的蓝图。目标提出了我们面临的全球挑战，包括与贫困、不平等、气候、环境退化、繁荣以及和平与正义有关的挑战。 </a:t>
            </a:r>
          </a:p>
        </p:txBody>
      </p:sp>
      <p:sp>
        <p:nvSpPr>
          <p:cNvPr id="4" name="灯片编号占位符 3">
            <a:extLst>
              <a:ext uri="{FF2B5EF4-FFF2-40B4-BE49-F238E27FC236}">
                <a16:creationId xmlns:a16="http://schemas.microsoft.com/office/drawing/2014/main" id="{8208805A-FEEA-4F7F-B938-C25BA24C4F72}"/>
              </a:ext>
            </a:extLst>
          </p:cNvPr>
          <p:cNvSpPr>
            <a:spLocks noGrp="1"/>
          </p:cNvSpPr>
          <p:nvPr>
            <p:ph type="sldNum" sz="quarter" idx="12"/>
          </p:nvPr>
        </p:nvSpPr>
        <p:spPr/>
        <p:txBody>
          <a:bodyPr/>
          <a:lstStyle/>
          <a:p>
            <a:fld id="{8721491F-D304-4A06-8CBD-23BCF5D1E510}" type="slidenum">
              <a:rPr lang="zh-CN" altLang="en-US" smtClean="0"/>
              <a:pPr/>
              <a:t>39</a:t>
            </a:fld>
            <a:endParaRPr lang="zh-CN" altLang="en-US" dirty="0"/>
          </a:p>
        </p:txBody>
      </p:sp>
    </p:spTree>
    <p:extLst>
      <p:ext uri="{BB962C8B-B14F-4D97-AF65-F5344CB8AC3E}">
        <p14:creationId xmlns:p14="http://schemas.microsoft.com/office/powerpoint/2010/main" val="3327559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古代可持续发展思想的萌生</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fld id="{EE5DA195-227C-46EF-A8A8-131AD85CB2AA}" type="slidenum">
              <a:rPr lang="zh-CN" altLang="en-US" smtClean="0"/>
              <a:pPr/>
              <a:t>4</a:t>
            </a:fld>
            <a:endParaRPr lang="zh-CN" altLang="en-US" dirty="0"/>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indent="-342900">
              <a:lnSpc>
                <a:spcPct val="14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东方：“天人合一”</a:t>
            </a:r>
            <a:endParaRPr lang="en-US" altLang="zh-CN" sz="2400" b="1" dirty="0">
              <a:latin typeface="微软雅黑" panose="020B0503020204020204" pitchFamily="34" charset="-122"/>
              <a:ea typeface="微软雅黑" panose="020B0503020204020204" pitchFamily="34" charset="-122"/>
            </a:endParaRPr>
          </a:p>
          <a:p>
            <a:pPr lvl="1" indent="-3600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人与天地相参也，与日月相应也</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黄帝内经</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灵枢</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岁露论</a:t>
            </a:r>
            <a:r>
              <a:rPr lang="en-US" altLang="zh-CN" sz="2000" dirty="0">
                <a:latin typeface="微软雅黑" panose="020B0503020204020204" pitchFamily="34" charset="-122"/>
                <a:ea typeface="微软雅黑" panose="020B0503020204020204" pitchFamily="34" charset="-122"/>
              </a:rPr>
              <a:t>》</a:t>
            </a:r>
          </a:p>
          <a:p>
            <a:pPr lvl="1" indent="-3600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里革断罟匡君</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春秋</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左丘明</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国语</a:t>
            </a:r>
            <a:r>
              <a:rPr lang="en-US" altLang="zh-CN" sz="2000" dirty="0">
                <a:latin typeface="微软雅黑" panose="020B0503020204020204" pitchFamily="34" charset="-122"/>
                <a:ea typeface="微软雅黑" panose="020B0503020204020204" pitchFamily="34" charset="-122"/>
              </a:rPr>
              <a:t>》</a:t>
            </a:r>
          </a:p>
          <a:p>
            <a:pPr lvl="1" indent="-3600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子钓而不纲，弋不射宿</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春秋</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孔门弟子</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论语</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述而</a:t>
            </a:r>
            <a:r>
              <a:rPr lang="en-US" altLang="zh-CN" sz="2000" dirty="0">
                <a:latin typeface="微软雅黑" panose="020B0503020204020204" pitchFamily="34" charset="-122"/>
                <a:ea typeface="微软雅黑" panose="020B0503020204020204" pitchFamily="34" charset="-122"/>
              </a:rPr>
              <a:t>》</a:t>
            </a:r>
          </a:p>
          <a:p>
            <a:pPr lvl="1" indent="-3600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为人君而不能谨守其山林、菹泽、草莱，不可立为天下王。</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春秋</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管仲</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管子</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轻重甲</a:t>
            </a:r>
            <a:r>
              <a:rPr lang="en-US" altLang="zh-CN" sz="2000" dirty="0">
                <a:latin typeface="微软雅黑" panose="020B0503020204020204" pitchFamily="34" charset="-122"/>
                <a:ea typeface="微软雅黑" panose="020B0503020204020204" pitchFamily="34" charset="-122"/>
              </a:rPr>
              <a:t>》</a:t>
            </a:r>
          </a:p>
          <a:p>
            <a:pPr lvl="1" indent="-3600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竭泽而渔，岂不获得？而明年无鱼。焚薮而田，岂不获得，而明年无兽。</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战国</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吕不韦</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吕氏春秋</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孝行览</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义赏</a:t>
            </a:r>
            <a:r>
              <a:rPr lang="en-US" altLang="zh-CN" sz="2000" dirty="0">
                <a:latin typeface="微软雅黑" panose="020B0503020204020204" pitchFamily="34" charset="-122"/>
                <a:ea typeface="微软雅黑" panose="020B0503020204020204" pitchFamily="34" charset="-122"/>
              </a:rPr>
              <a:t>》</a:t>
            </a:r>
          </a:p>
          <a:p>
            <a:pPr lvl="1" indent="-360000">
              <a:lnSpc>
                <a:spcPct val="140000"/>
              </a:lnSpc>
              <a:buFont typeface="Wingdings" panose="05000000000000000000" pitchFamily="2" charset="2"/>
              <a:buChar char="p"/>
            </a:pPr>
            <a:r>
              <a:rPr lang="zh-TW" altLang="en-US" sz="2000" dirty="0">
                <a:latin typeface="微软雅黑" panose="020B0503020204020204" pitchFamily="34" charset="-122"/>
                <a:ea typeface="微软雅黑" panose="020B0503020204020204" pitchFamily="34" charset="-122"/>
              </a:rPr>
              <a:t>春二月，毋敢伐材木山林及雍隄水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秦</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睡虎地秦墓竹简</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秦律十八种</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田律</a:t>
            </a:r>
            <a:r>
              <a:rPr lang="en-US" altLang="zh-CN" sz="2000" dirty="0">
                <a:latin typeface="微软雅黑" panose="020B0503020204020204" pitchFamily="34" charset="-122"/>
                <a:ea typeface="微软雅黑" panose="020B0503020204020204" pitchFamily="34" charset="-122"/>
              </a:rPr>
              <a:t>》</a:t>
            </a:r>
          </a:p>
          <a:p>
            <a:pPr lvl="1" indent="-3600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网开三面</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西汉</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司马迁</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史记</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殷本纪</a:t>
            </a:r>
            <a:r>
              <a:rPr lang="en-US" altLang="zh-CN" sz="2000" dirty="0">
                <a:latin typeface="微软雅黑" panose="020B0503020204020204" pitchFamily="34" charset="-122"/>
                <a:ea typeface="微软雅黑" panose="020B0503020204020204" pitchFamily="34" charset="-122"/>
              </a:rPr>
              <a:t>》</a:t>
            </a:r>
            <a:endParaRPr lang="en-US" altLang="zh-TW" sz="2000" dirty="0">
              <a:latin typeface="微软雅黑" panose="020B0503020204020204" pitchFamily="34" charset="-122"/>
              <a:ea typeface="微软雅黑" panose="020B0503020204020204" pitchFamily="34" charset="-122"/>
            </a:endParaRPr>
          </a:p>
          <a:p>
            <a:pPr lvl="1" indent="-3600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取之有度，用之有节，则常足。取之无度，用之不节，则常不足。</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北宋</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司马光</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资治通鉴</a:t>
            </a:r>
            <a:r>
              <a:rPr lang="en-US" altLang="zh-CN" sz="20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8874679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910BC-9AA5-45D2-95C9-06BE0097F1FB}"/>
              </a:ext>
            </a:extLst>
          </p:cNvPr>
          <p:cNvSpPr>
            <a:spLocks noGrp="1"/>
          </p:cNvSpPr>
          <p:nvPr>
            <p:ph type="title"/>
          </p:nvPr>
        </p:nvSpPr>
        <p:spPr/>
        <p:txBody>
          <a:bodyPr>
            <a:normAutofit/>
          </a:bodyPr>
          <a:lstStyle/>
          <a:p>
            <a:r>
              <a:rPr lang="zh-CN" altLang="en-US" dirty="0"/>
              <a:t>联合国</a:t>
            </a:r>
            <a:r>
              <a:rPr lang="en-US" altLang="zh-CN" dirty="0"/>
              <a:t>2030</a:t>
            </a:r>
            <a:r>
              <a:rPr lang="zh-CN" altLang="en-US" dirty="0"/>
              <a:t>年可持续发展目标</a:t>
            </a:r>
          </a:p>
        </p:txBody>
      </p:sp>
      <p:sp>
        <p:nvSpPr>
          <p:cNvPr id="4" name="灯片编号占位符 3">
            <a:extLst>
              <a:ext uri="{FF2B5EF4-FFF2-40B4-BE49-F238E27FC236}">
                <a16:creationId xmlns:a16="http://schemas.microsoft.com/office/drawing/2014/main" id="{A63827E6-C268-45AC-848B-BEBAA334B690}"/>
              </a:ext>
            </a:extLst>
          </p:cNvPr>
          <p:cNvSpPr>
            <a:spLocks noGrp="1"/>
          </p:cNvSpPr>
          <p:nvPr>
            <p:ph type="sldNum" sz="quarter" idx="12"/>
          </p:nvPr>
        </p:nvSpPr>
        <p:spPr/>
        <p:txBody>
          <a:bodyPr/>
          <a:lstStyle/>
          <a:p>
            <a:fld id="{8721491F-D304-4A06-8CBD-23BCF5D1E510}" type="slidenum">
              <a:rPr lang="zh-CN" altLang="en-US" smtClean="0"/>
              <a:pPr/>
              <a:t>40</a:t>
            </a:fld>
            <a:endParaRPr lang="zh-CN" altLang="en-US" dirty="0"/>
          </a:p>
        </p:txBody>
      </p:sp>
      <p:pic>
        <p:nvPicPr>
          <p:cNvPr id="1026" name="Picture 2" descr="https://imagecloud.thepaper.cn/thepaper/image/116/830/277.jpg">
            <a:extLst>
              <a:ext uri="{FF2B5EF4-FFF2-40B4-BE49-F238E27FC236}">
                <a16:creationId xmlns:a16="http://schemas.microsoft.com/office/drawing/2014/main" id="{2FC58761-3CED-40F0-ACFB-C4B7D3DE1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00" y="1060030"/>
            <a:ext cx="11127441" cy="5239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434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2FAE2F-3F53-4C35-934A-A56384BD889F}"/>
              </a:ext>
            </a:extLst>
          </p:cNvPr>
          <p:cNvSpPr>
            <a:spLocks noGrp="1"/>
          </p:cNvSpPr>
          <p:nvPr>
            <p:ph type="title"/>
          </p:nvPr>
        </p:nvSpPr>
        <p:spPr/>
        <p:txBody>
          <a:bodyPr/>
          <a:lstStyle/>
          <a:p>
            <a:r>
              <a:rPr lang="zh-CN" altLang="en-US" dirty="0"/>
              <a:t>联合国</a:t>
            </a:r>
            <a:r>
              <a:rPr lang="en-US" altLang="zh-CN" dirty="0"/>
              <a:t>2030</a:t>
            </a:r>
            <a:r>
              <a:rPr lang="zh-CN" altLang="en-US" dirty="0"/>
              <a:t>年可持续发展目标</a:t>
            </a:r>
          </a:p>
        </p:txBody>
      </p:sp>
      <p:sp>
        <p:nvSpPr>
          <p:cNvPr id="3" name="内容占位符 2">
            <a:extLst>
              <a:ext uri="{FF2B5EF4-FFF2-40B4-BE49-F238E27FC236}">
                <a16:creationId xmlns:a16="http://schemas.microsoft.com/office/drawing/2014/main" id="{D781F252-65A9-4F4A-83EB-006427E59A43}"/>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lnSpcReduction="10000"/>
          </a:bodyPr>
          <a:lstStyle/>
          <a:p>
            <a:pP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消除贫困</a:t>
            </a:r>
            <a:endParaRPr lang="en-US" altLang="zh-CN" sz="2400" b="1"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在发展中地区有五分之一的人仍旧生活在每天</a:t>
            </a:r>
            <a:r>
              <a:rPr lang="en-US" altLang="zh-CN" sz="2000" dirty="0">
                <a:latin typeface="微软雅黑" panose="020B0503020204020204" pitchFamily="34" charset="-122"/>
                <a:ea typeface="微软雅黑" panose="020B0503020204020204" pitchFamily="34" charset="-122"/>
              </a:rPr>
              <a:t>1.25</a:t>
            </a:r>
            <a:r>
              <a:rPr lang="zh-CN" altLang="en-US" sz="2000" dirty="0">
                <a:latin typeface="微软雅黑" panose="020B0503020204020204" pitchFamily="34" charset="-122"/>
                <a:ea typeface="微软雅黑" panose="020B0503020204020204" pitchFamily="34" charset="-122"/>
              </a:rPr>
              <a:t>美元贫困线以下，千百万人每日收入勉强高于这个水平，还有许多人有返贫的风险。</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消除饥饿</a:t>
            </a:r>
            <a:endParaRPr lang="en-US" altLang="zh-CN" sz="2400" b="1"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如果方法得当，农业、林业和渔业可以为所有人提供营养的食物，并创造体面收入，同时支持以人为本的农村发展和环境保护。</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良好健康与福祉</a:t>
            </a:r>
            <a:endParaRPr lang="en-US" altLang="zh-CN" sz="2400" b="1"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确保健康的生活方式，促进各年龄段所有人的福祉对可持续发展至关重要。各国在增加预期寿命和减少导致母婴死亡的常见病方面取得长足的进步。</a:t>
            </a:r>
          </a:p>
          <a:p>
            <a:pP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优质教育</a:t>
            </a:r>
            <a:endParaRPr lang="en-US" altLang="zh-CN" sz="2400" b="1" dirty="0">
              <a:latin typeface="微软雅黑" panose="020B0503020204020204" pitchFamily="34" charset="-122"/>
              <a:ea typeface="微软雅黑" panose="020B0503020204020204" pitchFamily="34" charset="-122"/>
            </a:endParaRPr>
          </a:p>
          <a:p>
            <a:pPr lvl="1" indent="-360000" algn="l">
              <a:lnSpc>
                <a:spcPct val="16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获得高质量的教育是改善人民生活和实现可持续发展的基础。</a:t>
            </a:r>
          </a:p>
        </p:txBody>
      </p:sp>
      <p:sp>
        <p:nvSpPr>
          <p:cNvPr id="4" name="灯片编号占位符 3">
            <a:extLst>
              <a:ext uri="{FF2B5EF4-FFF2-40B4-BE49-F238E27FC236}">
                <a16:creationId xmlns:a16="http://schemas.microsoft.com/office/drawing/2014/main" id="{8D0C9744-1D37-473F-84C0-395407D48A70}"/>
              </a:ext>
            </a:extLst>
          </p:cNvPr>
          <p:cNvSpPr>
            <a:spLocks noGrp="1"/>
          </p:cNvSpPr>
          <p:nvPr>
            <p:ph type="sldNum" sz="quarter" idx="12"/>
          </p:nvPr>
        </p:nvSpPr>
        <p:spPr/>
        <p:txBody>
          <a:bodyPr/>
          <a:lstStyle/>
          <a:p>
            <a:fld id="{8721491F-D304-4A06-8CBD-23BCF5D1E510}" type="slidenum">
              <a:rPr lang="zh-CN" altLang="en-US" smtClean="0"/>
              <a:pPr/>
              <a:t>41</a:t>
            </a:fld>
            <a:endParaRPr lang="zh-CN" altLang="en-US" dirty="0"/>
          </a:p>
        </p:txBody>
      </p:sp>
    </p:spTree>
    <p:extLst>
      <p:ext uri="{BB962C8B-B14F-4D97-AF65-F5344CB8AC3E}">
        <p14:creationId xmlns:p14="http://schemas.microsoft.com/office/powerpoint/2010/main" val="3143719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07B7F0-2C4B-4653-9DB2-48A0B095571E}"/>
              </a:ext>
            </a:extLst>
          </p:cNvPr>
          <p:cNvSpPr>
            <a:spLocks noGrp="1"/>
          </p:cNvSpPr>
          <p:nvPr>
            <p:ph type="title"/>
          </p:nvPr>
        </p:nvSpPr>
        <p:spPr/>
        <p:txBody>
          <a:bodyPr/>
          <a:lstStyle/>
          <a:p>
            <a:r>
              <a:rPr lang="zh-CN" altLang="en-US" dirty="0"/>
              <a:t>联合国</a:t>
            </a:r>
            <a:r>
              <a:rPr lang="en-US" altLang="zh-CN" dirty="0"/>
              <a:t>2030</a:t>
            </a:r>
            <a:r>
              <a:rPr lang="zh-CN" altLang="en-US" dirty="0"/>
              <a:t>年可持续发展目标</a:t>
            </a:r>
          </a:p>
        </p:txBody>
      </p:sp>
      <p:sp>
        <p:nvSpPr>
          <p:cNvPr id="3" name="内容占位符 2">
            <a:extLst>
              <a:ext uri="{FF2B5EF4-FFF2-40B4-BE49-F238E27FC236}">
                <a16:creationId xmlns:a16="http://schemas.microsoft.com/office/drawing/2014/main" id="{3724208A-AFFB-417A-B9E4-2B410FE77950}"/>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性别平等</a:t>
            </a:r>
            <a:endParaRPr lang="en-US" altLang="zh-CN" sz="2400" b="1"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世界各地的妇女和女童依然在遭受歧视和暴力。性别平等不仅是一项基本人权，也是世界和平、繁荣和可持续发展的必要基础。</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清洁饮水和卫生设施</a:t>
            </a:r>
            <a:endParaRPr lang="en-US" altLang="zh-CN" sz="2400" b="1"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由于经济低迷或基础设施陈旧，每年数以百万计的人口</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其中大多数是儿童</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死于供水不足、环境卫生和个人卫生相关的疾病。</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经济适用的清洁能源</a:t>
            </a:r>
            <a:endParaRPr lang="en-US" altLang="zh-CN" sz="2400" b="1"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能源是当今全世界共同关心的问题，处于几乎每一个主要挑战和机遇的核心。无论任何职业、安全、气候变化、粮食生产或增加收支，对所有人来说获得能源是必不可少的。可持续能源为我们改变生活方式、改善经济运行和保护地球提供了绝佳良机。</a:t>
            </a:r>
            <a:endParaRPr lang="en-US" altLang="zh-CN" sz="20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05217A4F-DE21-48E8-B91B-CDA1848E8B39}"/>
              </a:ext>
            </a:extLst>
          </p:cNvPr>
          <p:cNvSpPr>
            <a:spLocks noGrp="1"/>
          </p:cNvSpPr>
          <p:nvPr>
            <p:ph type="sldNum" sz="quarter" idx="12"/>
          </p:nvPr>
        </p:nvSpPr>
        <p:spPr/>
        <p:txBody>
          <a:bodyPr/>
          <a:lstStyle/>
          <a:p>
            <a:fld id="{8721491F-D304-4A06-8CBD-23BCF5D1E510}" type="slidenum">
              <a:rPr lang="zh-CN" altLang="en-US" smtClean="0"/>
              <a:pPr/>
              <a:t>42</a:t>
            </a:fld>
            <a:endParaRPr lang="zh-CN" altLang="en-US" dirty="0"/>
          </a:p>
        </p:txBody>
      </p:sp>
    </p:spTree>
    <p:extLst>
      <p:ext uri="{BB962C8B-B14F-4D97-AF65-F5344CB8AC3E}">
        <p14:creationId xmlns:p14="http://schemas.microsoft.com/office/powerpoint/2010/main" val="3365748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9D646-7649-42D3-9E19-9674C7E87765}"/>
              </a:ext>
            </a:extLst>
          </p:cNvPr>
          <p:cNvSpPr>
            <a:spLocks noGrp="1"/>
          </p:cNvSpPr>
          <p:nvPr>
            <p:ph type="title"/>
          </p:nvPr>
        </p:nvSpPr>
        <p:spPr/>
        <p:txBody>
          <a:bodyPr/>
          <a:lstStyle/>
          <a:p>
            <a:r>
              <a:rPr lang="zh-CN" altLang="en-US" dirty="0"/>
              <a:t>联合国</a:t>
            </a:r>
            <a:r>
              <a:rPr lang="en-US" altLang="zh-CN" dirty="0"/>
              <a:t>2030</a:t>
            </a:r>
            <a:r>
              <a:rPr lang="zh-CN" altLang="en-US" dirty="0"/>
              <a:t>年可持续发展目标</a:t>
            </a:r>
          </a:p>
        </p:txBody>
      </p:sp>
      <p:sp>
        <p:nvSpPr>
          <p:cNvPr id="3" name="内容占位符 2">
            <a:extLst>
              <a:ext uri="{FF2B5EF4-FFF2-40B4-BE49-F238E27FC236}">
                <a16:creationId xmlns:a16="http://schemas.microsoft.com/office/drawing/2014/main" id="{2BEE3E4D-BB6F-4D77-98A4-5059DBDB6217}"/>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lnSpcReduction="10000"/>
          </a:bodyPr>
          <a:lstStyle/>
          <a:p>
            <a:pP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体面工作和经济增长</a:t>
            </a:r>
            <a:endParaRPr lang="en-US" altLang="zh-CN" sz="2400" b="1"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世界人口中约有半数仍旧生活在每天大约两美元的水平。在许多地方，有工作不意味着能够摆脱贫困。进步的缓慢和不均衡要求我们重新思考和调整消除贫困方面的经济社会政策。</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产业、创新和基础设施</a:t>
            </a:r>
            <a:endParaRPr lang="en-US" altLang="zh-CN" sz="2400" b="1"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在许多国家，交通、灌溉、能源和信息通信技术等基础建设方面的投资对可持续发展和社区赋权至关重要。人们早就认识到如果要提高生产力以及健康和教育水平，就需要投资于基础建设。</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减少不平等</a:t>
            </a:r>
            <a:endParaRPr lang="en-US" altLang="zh-CN" sz="2400" b="1"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不平等现象依然存在，卫生教育服务和其他生产性资产的分配差异巨大。</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可持续城市和社区</a:t>
            </a:r>
            <a:endParaRPr lang="en-US" altLang="zh-CN" sz="2400" b="1" dirty="0">
              <a:latin typeface="微软雅黑" panose="020B0503020204020204" pitchFamily="34" charset="-122"/>
              <a:ea typeface="微软雅黑" panose="020B0503020204020204" pitchFamily="34" charset="-122"/>
            </a:endParaRPr>
          </a:p>
          <a:p>
            <a:pPr lvl="1" indent="-360000" algn="l">
              <a:lnSpc>
                <a:spcPct val="16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以何种方式在创造就业机会和繁荣的同时，而不造成土地匮乏和资源紧缺。</a:t>
            </a:r>
            <a:endParaRPr lang="en-US" altLang="zh-CN" sz="20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7DC4A731-598D-454C-A7CF-452B29AF6680}"/>
              </a:ext>
            </a:extLst>
          </p:cNvPr>
          <p:cNvSpPr>
            <a:spLocks noGrp="1"/>
          </p:cNvSpPr>
          <p:nvPr>
            <p:ph type="sldNum" sz="quarter" idx="12"/>
          </p:nvPr>
        </p:nvSpPr>
        <p:spPr/>
        <p:txBody>
          <a:bodyPr/>
          <a:lstStyle/>
          <a:p>
            <a:fld id="{8721491F-D304-4A06-8CBD-23BCF5D1E510}" type="slidenum">
              <a:rPr lang="zh-CN" altLang="en-US" smtClean="0"/>
              <a:pPr/>
              <a:t>43</a:t>
            </a:fld>
            <a:endParaRPr lang="zh-CN" altLang="en-US" dirty="0"/>
          </a:p>
        </p:txBody>
      </p:sp>
    </p:spTree>
    <p:extLst>
      <p:ext uri="{BB962C8B-B14F-4D97-AF65-F5344CB8AC3E}">
        <p14:creationId xmlns:p14="http://schemas.microsoft.com/office/powerpoint/2010/main" val="3868005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33D225-F394-4DBD-82F9-E3DF73C3B28C}"/>
              </a:ext>
            </a:extLst>
          </p:cNvPr>
          <p:cNvSpPr>
            <a:spLocks noGrp="1"/>
          </p:cNvSpPr>
          <p:nvPr>
            <p:ph type="title"/>
          </p:nvPr>
        </p:nvSpPr>
        <p:spPr/>
        <p:txBody>
          <a:bodyPr/>
          <a:lstStyle/>
          <a:p>
            <a:r>
              <a:rPr lang="zh-CN" altLang="en-US" dirty="0"/>
              <a:t>联合国</a:t>
            </a:r>
            <a:r>
              <a:rPr lang="en-US" altLang="zh-CN" dirty="0"/>
              <a:t>2030</a:t>
            </a:r>
            <a:r>
              <a:rPr lang="zh-CN" altLang="en-US" dirty="0"/>
              <a:t>年可持续发展目标</a:t>
            </a:r>
          </a:p>
        </p:txBody>
      </p:sp>
      <p:sp>
        <p:nvSpPr>
          <p:cNvPr id="3" name="内容占位符 2">
            <a:extLst>
              <a:ext uri="{FF2B5EF4-FFF2-40B4-BE49-F238E27FC236}">
                <a16:creationId xmlns:a16="http://schemas.microsoft.com/office/drawing/2014/main" id="{DFEEC453-E8F0-4CCE-A892-51783CA939B9}"/>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负责任消费和生产</a:t>
            </a:r>
            <a:endParaRPr lang="en-US" altLang="zh-CN" sz="2400" b="1"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可持续的消费和生产是指促进资源和能源的高效利用，建造可持续的基础设施，以及让所有人有机会获得基本公共服务、从事绿色和体面的工作、改善生活质量。</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气候行动</a:t>
            </a:r>
            <a:endParaRPr lang="en-US" altLang="zh-CN" sz="2400" b="1"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由于气候变化影响到经济发展、自然资源和消除贫困工作，如何应对气候变化已成为实现可持续发展的棘手问题。</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水下生物</a:t>
            </a:r>
            <a:endParaRPr lang="en-US" altLang="zh-CN" sz="2400" b="1"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保护和可持续利用海洋及海洋资源以促进可持续发展。世界上的海洋，其温度、化学成分、洋流和生物，驱动着全人类居住的地球系统。</a:t>
            </a:r>
            <a:endParaRPr lang="en-US" altLang="zh-CN" sz="20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1FA2A1E3-6887-4C64-B691-2ADD90B0D420}"/>
              </a:ext>
            </a:extLst>
          </p:cNvPr>
          <p:cNvSpPr>
            <a:spLocks noGrp="1"/>
          </p:cNvSpPr>
          <p:nvPr>
            <p:ph type="sldNum" sz="quarter" idx="12"/>
          </p:nvPr>
        </p:nvSpPr>
        <p:spPr/>
        <p:txBody>
          <a:bodyPr/>
          <a:lstStyle/>
          <a:p>
            <a:fld id="{8721491F-D304-4A06-8CBD-23BCF5D1E510}" type="slidenum">
              <a:rPr lang="zh-CN" altLang="en-US" smtClean="0"/>
              <a:pPr/>
              <a:t>44</a:t>
            </a:fld>
            <a:endParaRPr lang="zh-CN" altLang="en-US" dirty="0"/>
          </a:p>
        </p:txBody>
      </p:sp>
    </p:spTree>
    <p:extLst>
      <p:ext uri="{BB962C8B-B14F-4D97-AF65-F5344CB8AC3E}">
        <p14:creationId xmlns:p14="http://schemas.microsoft.com/office/powerpoint/2010/main" val="37192093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727AE6-A45F-4359-8F9A-AB0F789A7BBA}"/>
              </a:ext>
            </a:extLst>
          </p:cNvPr>
          <p:cNvSpPr>
            <a:spLocks noGrp="1"/>
          </p:cNvSpPr>
          <p:nvPr>
            <p:ph type="title"/>
          </p:nvPr>
        </p:nvSpPr>
        <p:spPr/>
        <p:txBody>
          <a:bodyPr/>
          <a:lstStyle/>
          <a:p>
            <a:r>
              <a:rPr lang="zh-CN" altLang="en-US" dirty="0"/>
              <a:t>联合国</a:t>
            </a:r>
            <a:r>
              <a:rPr lang="en-US" altLang="zh-CN" dirty="0"/>
              <a:t>2030</a:t>
            </a:r>
            <a:r>
              <a:rPr lang="zh-CN" altLang="en-US" dirty="0"/>
              <a:t>年可持续发展目标</a:t>
            </a:r>
          </a:p>
        </p:txBody>
      </p:sp>
      <p:sp>
        <p:nvSpPr>
          <p:cNvPr id="3" name="内容占位符 2">
            <a:extLst>
              <a:ext uri="{FF2B5EF4-FFF2-40B4-BE49-F238E27FC236}">
                <a16:creationId xmlns:a16="http://schemas.microsoft.com/office/drawing/2014/main" id="{544750BF-2BC3-46E5-BADE-358BECF1985D}"/>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陆地生物</a:t>
            </a:r>
            <a:endParaRPr lang="en-US" altLang="zh-CN" sz="2400" b="1"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保护、恢复和促进可持续利用陆地生态系统、可持续森林管理、防治荒漠化、制止和扭转土地退化现象、遏制生物多样性的丧失。</a:t>
            </a:r>
          </a:p>
          <a:p>
            <a:pP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和平、正义与强大机构</a:t>
            </a:r>
            <a:endParaRPr lang="en-US" altLang="zh-CN" sz="2400" b="1"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促进有利于可持续发展的和平和包容社会、为所有人提供诉诸司法的机会，在各层级建立有效、负责和包容的机构。</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促进目标实现的伙伴关系</a:t>
            </a:r>
            <a:endParaRPr lang="en-US" altLang="zh-CN" sz="2400" b="1"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加强执行手段、重振可持续发展全球伙伴关系。一项成功的可持续发展议程要求政府，私营部门与民间社会建立伙伴关系。</a:t>
            </a:r>
            <a:endParaRPr lang="en-US" altLang="zh-CN" sz="20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B7BBE295-C4EF-4EED-A9AE-9B9B49237E65}"/>
              </a:ext>
            </a:extLst>
          </p:cNvPr>
          <p:cNvSpPr>
            <a:spLocks noGrp="1"/>
          </p:cNvSpPr>
          <p:nvPr>
            <p:ph type="sldNum" sz="quarter" idx="12"/>
          </p:nvPr>
        </p:nvSpPr>
        <p:spPr/>
        <p:txBody>
          <a:bodyPr/>
          <a:lstStyle/>
          <a:p>
            <a:fld id="{8721491F-D304-4A06-8CBD-23BCF5D1E510}" type="slidenum">
              <a:rPr lang="zh-CN" altLang="en-US" smtClean="0"/>
              <a:pPr/>
              <a:t>45</a:t>
            </a:fld>
            <a:endParaRPr lang="zh-CN" altLang="en-US" dirty="0"/>
          </a:p>
        </p:txBody>
      </p:sp>
    </p:spTree>
    <p:extLst>
      <p:ext uri="{BB962C8B-B14F-4D97-AF65-F5344CB8AC3E}">
        <p14:creationId xmlns:p14="http://schemas.microsoft.com/office/powerpoint/2010/main" val="3914703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727AE6-A45F-4359-8F9A-AB0F789A7BBA}"/>
              </a:ext>
            </a:extLst>
          </p:cNvPr>
          <p:cNvSpPr>
            <a:spLocks noGrp="1"/>
          </p:cNvSpPr>
          <p:nvPr>
            <p:ph type="title"/>
          </p:nvPr>
        </p:nvSpPr>
        <p:spPr/>
        <p:txBody>
          <a:bodyPr/>
          <a:lstStyle/>
          <a:p>
            <a:r>
              <a:rPr lang="en-US" altLang="zh-CN" dirty="0"/>
              <a:t>ICT</a:t>
            </a:r>
            <a:r>
              <a:rPr lang="zh-CN" altLang="en-US" dirty="0"/>
              <a:t>促进</a:t>
            </a:r>
            <a:r>
              <a:rPr lang="en-US" altLang="zh-CN" dirty="0"/>
              <a:t>SDGs</a:t>
            </a:r>
            <a:r>
              <a:rPr lang="zh-CN" altLang="en-US" dirty="0"/>
              <a:t>目标实现</a:t>
            </a:r>
          </a:p>
        </p:txBody>
      </p:sp>
      <p:sp>
        <p:nvSpPr>
          <p:cNvPr id="4" name="灯片编号占位符 3">
            <a:extLst>
              <a:ext uri="{FF2B5EF4-FFF2-40B4-BE49-F238E27FC236}">
                <a16:creationId xmlns:a16="http://schemas.microsoft.com/office/drawing/2014/main" id="{B7BBE295-C4EF-4EED-A9AE-9B9B49237E65}"/>
              </a:ext>
            </a:extLst>
          </p:cNvPr>
          <p:cNvSpPr>
            <a:spLocks noGrp="1"/>
          </p:cNvSpPr>
          <p:nvPr>
            <p:ph type="sldNum" sz="quarter" idx="12"/>
          </p:nvPr>
        </p:nvSpPr>
        <p:spPr/>
        <p:txBody>
          <a:bodyPr/>
          <a:lstStyle/>
          <a:p>
            <a:fld id="{8721491F-D304-4A06-8CBD-23BCF5D1E510}" type="slidenum">
              <a:rPr lang="zh-CN" altLang="en-US" smtClean="0"/>
              <a:pPr/>
              <a:t>46</a:t>
            </a:fld>
            <a:endParaRPr lang="zh-CN" altLang="en-US" dirty="0"/>
          </a:p>
        </p:txBody>
      </p:sp>
      <p:pic>
        <p:nvPicPr>
          <p:cNvPr id="6" name="图片 5">
            <a:extLst>
              <a:ext uri="{FF2B5EF4-FFF2-40B4-BE49-F238E27FC236}">
                <a16:creationId xmlns:a16="http://schemas.microsoft.com/office/drawing/2014/main" id="{52E181E4-9A2A-4E8F-9170-0B8AE2ECC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4586" y="1101508"/>
            <a:ext cx="6322828" cy="52351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30712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727AE6-A45F-4359-8F9A-AB0F789A7BBA}"/>
              </a:ext>
            </a:extLst>
          </p:cNvPr>
          <p:cNvSpPr>
            <a:spLocks noGrp="1"/>
          </p:cNvSpPr>
          <p:nvPr>
            <p:ph type="title"/>
          </p:nvPr>
        </p:nvSpPr>
        <p:spPr/>
        <p:txBody>
          <a:bodyPr/>
          <a:lstStyle/>
          <a:p>
            <a:r>
              <a:rPr lang="en-US" altLang="zh-CN" dirty="0"/>
              <a:t>4</a:t>
            </a:r>
            <a:r>
              <a:rPr lang="zh-CN" altLang="en-US" dirty="0"/>
              <a:t>个与</a:t>
            </a:r>
            <a:r>
              <a:rPr lang="en-US" altLang="zh-CN" dirty="0"/>
              <a:t>ICT</a:t>
            </a:r>
            <a:r>
              <a:rPr lang="zh-CN" altLang="en-US" dirty="0"/>
              <a:t>相关性最高的可持续发展目标</a:t>
            </a:r>
          </a:p>
        </p:txBody>
      </p:sp>
      <p:sp>
        <p:nvSpPr>
          <p:cNvPr id="3" name="内容占位符 2">
            <a:extLst>
              <a:ext uri="{FF2B5EF4-FFF2-40B4-BE49-F238E27FC236}">
                <a16:creationId xmlns:a16="http://schemas.microsoft.com/office/drawing/2014/main" id="{544750BF-2BC3-46E5-BADE-358BECF1985D}"/>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SDG 4</a:t>
            </a:r>
            <a:r>
              <a:rPr lang="zh-CN" altLang="en-US" sz="2400" b="1" dirty="0">
                <a:latin typeface="微软雅黑" panose="020B0503020204020204" pitchFamily="34" charset="-122"/>
                <a:ea typeface="微软雅黑" panose="020B0503020204020204" pitchFamily="34" charset="-122"/>
              </a:rPr>
              <a:t>：优质教育</a:t>
            </a:r>
            <a:r>
              <a:rPr lang="zh-CN" altLang="en-US" sz="2400" dirty="0"/>
              <a:t>（与</a:t>
            </a:r>
            <a:r>
              <a:rPr lang="en-US" altLang="zh-CN" sz="2400" dirty="0"/>
              <a:t>ICT</a:t>
            </a:r>
            <a:r>
              <a:rPr lang="zh-CN" altLang="en-US" sz="2400" dirty="0"/>
              <a:t>的相关度为</a:t>
            </a:r>
            <a:r>
              <a:rPr lang="en-US" altLang="zh-CN" sz="2400" dirty="0"/>
              <a:t>72</a:t>
            </a:r>
            <a:r>
              <a:rPr lang="zh-CN" altLang="en-US" sz="2400" dirty="0"/>
              <a:t>％）</a:t>
            </a: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面向未来，一切的发展都离不开人才和文化，然而，目前全球有超过</a:t>
            </a:r>
            <a:r>
              <a:rPr lang="en-US" altLang="zh-CN" sz="2000" dirty="0">
                <a:latin typeface="微软雅黑" panose="020B0503020204020204" pitchFamily="34" charset="-122"/>
                <a:ea typeface="微软雅黑" panose="020B0503020204020204" pitchFamily="34" charset="-122"/>
              </a:rPr>
              <a:t>2.65</a:t>
            </a:r>
            <a:r>
              <a:rPr lang="zh-CN" altLang="en-US" sz="2000" dirty="0">
                <a:latin typeface="微软雅黑" panose="020B0503020204020204" pitchFamily="34" charset="-122"/>
                <a:ea typeface="微软雅黑" panose="020B0503020204020204" pitchFamily="34" charset="-122"/>
              </a:rPr>
              <a:t>亿儿童失学，这大大阻碍了社会和经济的发展。</a:t>
            </a:r>
            <a:r>
              <a:rPr lang="en-US" altLang="zh-CN" sz="2000" dirty="0">
                <a:latin typeface="微软雅黑" panose="020B0503020204020204" pitchFamily="34" charset="-122"/>
                <a:ea typeface="微软雅黑" panose="020B0503020204020204" pitchFamily="34" charset="-122"/>
              </a:rPr>
              <a:t>SDG 4</a:t>
            </a:r>
            <a:r>
              <a:rPr lang="zh-CN" altLang="en-US" sz="2000" dirty="0">
                <a:latin typeface="微软雅黑" panose="020B0503020204020204" pitchFamily="34" charset="-122"/>
                <a:ea typeface="微软雅黑" panose="020B0503020204020204" pitchFamily="34" charset="-122"/>
              </a:rPr>
              <a:t>与</a:t>
            </a:r>
            <a:r>
              <a:rPr lang="en-US" altLang="zh-CN" sz="2000" dirty="0">
                <a:latin typeface="微软雅黑" panose="020B0503020204020204" pitchFamily="34" charset="-122"/>
                <a:ea typeface="微软雅黑" panose="020B0503020204020204" pitchFamily="34" charset="-122"/>
              </a:rPr>
              <a:t>ICT</a:t>
            </a:r>
            <a:r>
              <a:rPr lang="zh-CN" altLang="en-US" sz="2000" dirty="0">
                <a:latin typeface="微软雅黑" panose="020B0503020204020204" pitchFamily="34" charset="-122"/>
                <a:ea typeface="微软雅黑" panose="020B0503020204020204" pitchFamily="34" charset="-122"/>
              </a:rPr>
              <a:t>技能的高相关性表明，一国的整体教育水平与其</a:t>
            </a:r>
            <a:r>
              <a:rPr lang="en-US" altLang="zh-CN" sz="2000" dirty="0">
                <a:latin typeface="微软雅黑" panose="020B0503020204020204" pitchFamily="34" charset="-122"/>
                <a:ea typeface="微软雅黑" panose="020B0503020204020204" pitchFamily="34" charset="-122"/>
              </a:rPr>
              <a:t>ICT</a:t>
            </a:r>
            <a:r>
              <a:rPr lang="zh-CN" altLang="en-US" sz="2000" dirty="0">
                <a:latin typeface="微软雅黑" panose="020B0503020204020204" pitchFamily="34" charset="-122"/>
                <a:ea typeface="微软雅黑" panose="020B0503020204020204" pitchFamily="34" charset="-122"/>
              </a:rPr>
              <a:t>教育和培训水平密切相关。只有让需要的人获取所需的技能，才能促进整个社会的公平发展。</a:t>
            </a:r>
          </a:p>
          <a:p>
            <a:pP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SDG 3</a:t>
            </a:r>
            <a:r>
              <a:rPr lang="zh-CN" altLang="en-US" sz="2400" b="1" dirty="0">
                <a:latin typeface="微软雅黑" panose="020B0503020204020204" pitchFamily="34" charset="-122"/>
                <a:ea typeface="微软雅黑" panose="020B0503020204020204" pitchFamily="34" charset="-122"/>
              </a:rPr>
              <a:t>：良好健康与福祉</a:t>
            </a:r>
            <a:r>
              <a:rPr lang="zh-CN" altLang="en-US" sz="2400" dirty="0"/>
              <a:t>（与</a:t>
            </a:r>
            <a:r>
              <a:rPr lang="en-US" altLang="zh-CN" sz="2400" dirty="0"/>
              <a:t>ICT</a:t>
            </a:r>
            <a:r>
              <a:rPr lang="zh-CN" altLang="en-US" sz="2400" dirty="0"/>
              <a:t>的相关度为</a:t>
            </a:r>
            <a:r>
              <a:rPr lang="en-US" altLang="zh-CN" sz="2400" dirty="0"/>
              <a:t>70</a:t>
            </a:r>
            <a:r>
              <a:rPr lang="zh-CN" altLang="en-US" sz="2400" dirty="0"/>
              <a:t>％）</a:t>
            </a: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每年有高达</a:t>
            </a:r>
            <a:r>
              <a:rPr lang="en-US" altLang="zh-CN" sz="2000" dirty="0">
                <a:latin typeface="微软雅黑" panose="020B0503020204020204" pitchFamily="34" charset="-122"/>
                <a:ea typeface="微软雅黑" panose="020B0503020204020204" pitchFamily="34" charset="-122"/>
              </a:rPr>
              <a:t>600</a:t>
            </a:r>
            <a:r>
              <a:rPr lang="zh-CN" altLang="en-US" sz="2000" dirty="0">
                <a:latin typeface="微软雅黑" panose="020B0503020204020204" pitchFamily="34" charset="-122"/>
                <a:ea typeface="微软雅黑" panose="020B0503020204020204" pitchFamily="34" charset="-122"/>
              </a:rPr>
              <a:t>万儿童死于</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岁之前：从出生开始就缺乏疫苗或适当的食物。</a:t>
            </a:r>
            <a:r>
              <a:rPr lang="en-US" altLang="zh-CN" sz="2000" dirty="0">
                <a:latin typeface="微软雅黑" panose="020B0503020204020204" pitchFamily="34" charset="-122"/>
                <a:ea typeface="微软雅黑" panose="020B0503020204020204" pitchFamily="34" charset="-122"/>
              </a:rPr>
              <a:t>ICT</a:t>
            </a:r>
            <a:r>
              <a:rPr lang="zh-CN" altLang="en-US" sz="2000" dirty="0">
                <a:latin typeface="微软雅黑" panose="020B0503020204020204" pitchFamily="34" charset="-122"/>
                <a:ea typeface="微软雅黑" panose="020B0503020204020204" pitchFamily="34" charset="-122"/>
              </a:rPr>
              <a:t>基础设施可以改善医疗覆盖范围，为所有人提供价格合理的药品和疫苗。 接入数字世界可以使获取医疗保健成为每个人的终身权利。 </a:t>
            </a:r>
            <a:endParaRPr lang="en-US" altLang="zh-CN" sz="20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B7BBE295-C4EF-4EED-A9AE-9B9B49237E65}"/>
              </a:ext>
            </a:extLst>
          </p:cNvPr>
          <p:cNvSpPr>
            <a:spLocks noGrp="1"/>
          </p:cNvSpPr>
          <p:nvPr>
            <p:ph type="sldNum" sz="quarter" idx="12"/>
          </p:nvPr>
        </p:nvSpPr>
        <p:spPr/>
        <p:txBody>
          <a:bodyPr/>
          <a:lstStyle/>
          <a:p>
            <a:fld id="{8721491F-D304-4A06-8CBD-23BCF5D1E510}" type="slidenum">
              <a:rPr lang="zh-CN" altLang="en-US" smtClean="0"/>
              <a:pPr/>
              <a:t>47</a:t>
            </a:fld>
            <a:endParaRPr lang="zh-CN" altLang="en-US" dirty="0"/>
          </a:p>
        </p:txBody>
      </p:sp>
    </p:spTree>
    <p:extLst>
      <p:ext uri="{BB962C8B-B14F-4D97-AF65-F5344CB8AC3E}">
        <p14:creationId xmlns:p14="http://schemas.microsoft.com/office/powerpoint/2010/main" val="3458735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727AE6-A45F-4359-8F9A-AB0F789A7BBA}"/>
              </a:ext>
            </a:extLst>
          </p:cNvPr>
          <p:cNvSpPr>
            <a:spLocks noGrp="1"/>
          </p:cNvSpPr>
          <p:nvPr>
            <p:ph type="title"/>
          </p:nvPr>
        </p:nvSpPr>
        <p:spPr/>
        <p:txBody>
          <a:bodyPr/>
          <a:lstStyle/>
          <a:p>
            <a:r>
              <a:rPr lang="en-US" altLang="zh-CN" dirty="0"/>
              <a:t>4</a:t>
            </a:r>
            <a:r>
              <a:rPr lang="zh-CN" altLang="en-US" dirty="0"/>
              <a:t>个与</a:t>
            </a:r>
            <a:r>
              <a:rPr lang="en-US" altLang="zh-CN" dirty="0"/>
              <a:t>ICT</a:t>
            </a:r>
            <a:r>
              <a:rPr lang="zh-CN" altLang="en-US" dirty="0"/>
              <a:t>相关性最高的可持续发展目标</a:t>
            </a:r>
          </a:p>
        </p:txBody>
      </p:sp>
      <p:sp>
        <p:nvSpPr>
          <p:cNvPr id="3" name="内容占位符 2">
            <a:extLst>
              <a:ext uri="{FF2B5EF4-FFF2-40B4-BE49-F238E27FC236}">
                <a16:creationId xmlns:a16="http://schemas.microsoft.com/office/drawing/2014/main" id="{544750BF-2BC3-46E5-BADE-358BECF1985D}"/>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SDG 9</a:t>
            </a:r>
            <a:r>
              <a:rPr lang="zh-CN" altLang="en-US" sz="2400" b="1" dirty="0">
                <a:latin typeface="微软雅黑" panose="020B0503020204020204" pitchFamily="34" charset="-122"/>
                <a:ea typeface="微软雅黑" panose="020B0503020204020204" pitchFamily="34" charset="-122"/>
              </a:rPr>
              <a:t>：产业，创新和基础设施</a:t>
            </a:r>
            <a:r>
              <a:rPr lang="zh-CN" altLang="en-US" sz="2400" dirty="0"/>
              <a:t>（与</a:t>
            </a:r>
            <a:r>
              <a:rPr lang="en-US" altLang="zh-CN" sz="2400" dirty="0"/>
              <a:t>ICT</a:t>
            </a:r>
            <a:r>
              <a:rPr lang="zh-CN" altLang="en-US" sz="2400" dirty="0"/>
              <a:t>相关度为</a:t>
            </a:r>
            <a:r>
              <a:rPr lang="en-US" altLang="zh-CN" sz="2400" dirty="0"/>
              <a:t>63</a:t>
            </a:r>
            <a:r>
              <a:rPr lang="zh-CN" altLang="en-US" sz="2400" dirty="0"/>
              <a:t>％）</a:t>
            </a: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世界范围内</a:t>
            </a:r>
            <a:r>
              <a:rPr lang="en-US" altLang="zh-CN" sz="2000" dirty="0">
                <a:latin typeface="微软雅黑" panose="020B0503020204020204" pitchFamily="34" charset="-122"/>
                <a:ea typeface="微软雅黑" panose="020B0503020204020204" pitchFamily="34" charset="-122"/>
              </a:rPr>
              <a:t>16%</a:t>
            </a:r>
            <a:r>
              <a:rPr lang="zh-CN" altLang="en-US" sz="2000" dirty="0">
                <a:latin typeface="微软雅黑" panose="020B0503020204020204" pitchFamily="34" charset="-122"/>
                <a:ea typeface="微软雅黑" panose="020B0503020204020204" pitchFamily="34" charset="-122"/>
              </a:rPr>
              <a:t>的人口仍然无法使用移动宽带网络。通过研究发现人们和组织接入和使用</a:t>
            </a:r>
            <a:r>
              <a:rPr lang="en-US" altLang="zh-CN" sz="2000" dirty="0">
                <a:latin typeface="微软雅黑" panose="020B0503020204020204" pitchFamily="34" charset="-122"/>
                <a:ea typeface="微软雅黑" panose="020B0503020204020204" pitchFamily="34" charset="-122"/>
              </a:rPr>
              <a:t>ICT</a:t>
            </a:r>
            <a:r>
              <a:rPr lang="zh-CN" altLang="en-US" sz="2000" dirty="0">
                <a:latin typeface="微软雅黑" panose="020B0503020204020204" pitchFamily="34" charset="-122"/>
                <a:ea typeface="微软雅黑" panose="020B0503020204020204" pitchFamily="34" charset="-122"/>
              </a:rPr>
              <a:t>服务的能力比</a:t>
            </a:r>
            <a:r>
              <a:rPr lang="en-US" altLang="zh-CN" sz="2000" dirty="0">
                <a:latin typeface="微软雅黑" panose="020B0503020204020204" pitchFamily="34" charset="-122"/>
                <a:ea typeface="微软雅黑" panose="020B0503020204020204" pitchFamily="34" charset="-122"/>
              </a:rPr>
              <a:t>ICT</a:t>
            </a:r>
            <a:r>
              <a:rPr lang="zh-CN" altLang="en-US" sz="2000" dirty="0">
                <a:latin typeface="微软雅黑" panose="020B0503020204020204" pitchFamily="34" charset="-122"/>
                <a:ea typeface="微软雅黑" panose="020B0503020204020204" pitchFamily="34" charset="-122"/>
              </a:rPr>
              <a:t>教育和技能更能推动经济的发展。所以各国应该聚焦提升</a:t>
            </a:r>
            <a:r>
              <a:rPr lang="en-US" altLang="zh-CN" sz="2000" dirty="0">
                <a:latin typeface="微软雅黑" panose="020B0503020204020204" pitchFamily="34" charset="-122"/>
                <a:ea typeface="微软雅黑" panose="020B0503020204020204" pitchFamily="34" charset="-122"/>
              </a:rPr>
              <a:t>ICT</a:t>
            </a:r>
            <a:r>
              <a:rPr lang="zh-CN" altLang="en-US" sz="2000" dirty="0">
                <a:latin typeface="微软雅黑" panose="020B0503020204020204" pitchFamily="34" charset="-122"/>
                <a:ea typeface="微软雅黑" panose="020B0503020204020204" pitchFamily="34" charset="-122"/>
              </a:rPr>
              <a:t>的接入和使用，加大产业、创新和基础设施的投入，促进产业发展，让民众可以享受</a:t>
            </a:r>
            <a:r>
              <a:rPr lang="en-US" altLang="zh-CN" sz="2000" dirty="0">
                <a:latin typeface="微软雅黑" panose="020B0503020204020204" pitchFamily="34" charset="-122"/>
                <a:ea typeface="微软雅黑" panose="020B0503020204020204" pitchFamily="34" charset="-122"/>
              </a:rPr>
              <a:t>ICT</a:t>
            </a:r>
            <a:r>
              <a:rPr lang="zh-CN" altLang="en-US" sz="2000" dirty="0">
                <a:latin typeface="微软雅黑" panose="020B0503020204020204" pitchFamily="34" charset="-122"/>
                <a:ea typeface="微软雅黑" panose="020B0503020204020204" pitchFamily="34" charset="-122"/>
              </a:rPr>
              <a:t>发展带来的社会和经济红利，促进社会公平发展。</a:t>
            </a:r>
          </a:p>
          <a:p>
            <a:pP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SDG 5</a:t>
            </a:r>
            <a:r>
              <a:rPr lang="zh-CN" altLang="en-US" sz="2400" b="1" dirty="0">
                <a:latin typeface="微软雅黑" panose="020B0503020204020204" pitchFamily="34" charset="-122"/>
                <a:ea typeface="微软雅黑" panose="020B0503020204020204" pitchFamily="34" charset="-122"/>
              </a:rPr>
              <a:t>：性别平等</a:t>
            </a:r>
            <a:r>
              <a:rPr lang="zh-CN" altLang="en-US" sz="2400" dirty="0"/>
              <a:t>（与</a:t>
            </a:r>
            <a:r>
              <a:rPr lang="en-US" altLang="zh-CN" sz="2400" dirty="0"/>
              <a:t>ICT</a:t>
            </a:r>
            <a:r>
              <a:rPr lang="zh-CN" altLang="en-US" sz="2400" dirty="0"/>
              <a:t>相关度为</a:t>
            </a:r>
            <a:r>
              <a:rPr lang="en-US" altLang="zh-CN" sz="2400" dirty="0"/>
              <a:t>57</a:t>
            </a:r>
            <a:r>
              <a:rPr lang="zh-CN" altLang="en-US" sz="2400" dirty="0"/>
              <a:t>％）</a:t>
            </a: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联合国可持续发展议程显示女童入学人数相比</a:t>
            </a:r>
            <a:r>
              <a:rPr lang="en-US" altLang="zh-CN" sz="2000" dirty="0">
                <a:latin typeface="微软雅黑" panose="020B0503020204020204" pitchFamily="34" charset="-122"/>
                <a:ea typeface="微软雅黑" panose="020B0503020204020204" pitchFamily="34" charset="-122"/>
              </a:rPr>
              <a:t>2000</a:t>
            </a:r>
            <a:r>
              <a:rPr lang="zh-CN" altLang="en-US" sz="2000" dirty="0">
                <a:latin typeface="微软雅黑" panose="020B0503020204020204" pitchFamily="34" charset="-122"/>
                <a:ea typeface="微软雅黑" panose="020B0503020204020204" pitchFamily="34" charset="-122"/>
              </a:rPr>
              <a:t>年已经大大提升，这说明投资该领域的</a:t>
            </a:r>
            <a:r>
              <a:rPr lang="en-US" altLang="zh-CN" sz="2000" dirty="0">
                <a:latin typeface="微软雅黑" panose="020B0503020204020204" pitchFamily="34" charset="-122"/>
                <a:ea typeface="微软雅黑" panose="020B0503020204020204" pitchFamily="34" charset="-122"/>
              </a:rPr>
              <a:t>ICT</a:t>
            </a:r>
            <a:r>
              <a:rPr lang="zh-CN" altLang="en-US" sz="2000" dirty="0">
                <a:latin typeface="微软雅黑" panose="020B0503020204020204" pitchFamily="34" charset="-122"/>
                <a:ea typeface="微软雅黑" panose="020B0503020204020204" pitchFamily="34" charset="-122"/>
              </a:rPr>
              <a:t>建设同样能带来巨大收益。</a:t>
            </a:r>
            <a:r>
              <a:rPr lang="en-US" altLang="zh-CN" sz="2000" dirty="0">
                <a:latin typeface="微软雅黑" panose="020B0503020204020204" pitchFamily="34" charset="-122"/>
                <a:ea typeface="微软雅黑" panose="020B0503020204020204" pitchFamily="34" charset="-122"/>
              </a:rPr>
              <a:t>SDG 5</a:t>
            </a:r>
            <a:r>
              <a:rPr lang="zh-CN" altLang="en-US" sz="2000" dirty="0">
                <a:latin typeface="微软雅黑" panose="020B0503020204020204" pitchFamily="34" charset="-122"/>
                <a:ea typeface="微软雅黑" panose="020B0503020204020204" pitchFamily="34" charset="-122"/>
              </a:rPr>
              <a:t>与</a:t>
            </a:r>
            <a:r>
              <a:rPr lang="en-US" altLang="zh-CN" sz="2000" dirty="0">
                <a:latin typeface="微软雅黑" panose="020B0503020204020204" pitchFamily="34" charset="-122"/>
                <a:ea typeface="微软雅黑" panose="020B0503020204020204" pitchFamily="34" charset="-122"/>
              </a:rPr>
              <a:t>ICT</a:t>
            </a:r>
            <a:r>
              <a:rPr lang="zh-CN" altLang="en-US" sz="2000" dirty="0">
                <a:latin typeface="微软雅黑" panose="020B0503020204020204" pitchFamily="34" charset="-122"/>
                <a:ea typeface="微软雅黑" panose="020B0503020204020204" pitchFamily="34" charset="-122"/>
              </a:rPr>
              <a:t>使用和技能的相关性都是</a:t>
            </a:r>
            <a:r>
              <a:rPr lang="en-US" altLang="zh-CN" sz="2000" dirty="0">
                <a:latin typeface="微软雅黑" panose="020B0503020204020204" pitchFamily="34" charset="-122"/>
                <a:ea typeface="微软雅黑" panose="020B0503020204020204" pitchFamily="34" charset="-122"/>
              </a:rPr>
              <a:t>57%</a:t>
            </a:r>
            <a:r>
              <a:rPr lang="zh-CN" altLang="en-US" sz="2000" dirty="0">
                <a:latin typeface="微软雅黑" panose="020B0503020204020204" pitchFamily="34" charset="-122"/>
                <a:ea typeface="微软雅黑" panose="020B0503020204020204" pitchFamily="34" charset="-122"/>
              </a:rPr>
              <a:t>，高于与</a:t>
            </a:r>
            <a:r>
              <a:rPr lang="en-US" altLang="zh-CN" sz="2000" dirty="0">
                <a:latin typeface="微软雅黑" panose="020B0503020204020204" pitchFamily="34" charset="-122"/>
                <a:ea typeface="微软雅黑" panose="020B0503020204020204" pitchFamily="34" charset="-122"/>
              </a:rPr>
              <a:t>ICT</a:t>
            </a:r>
            <a:r>
              <a:rPr lang="zh-CN" altLang="en-US" sz="2000" dirty="0">
                <a:latin typeface="微软雅黑" panose="020B0503020204020204" pitchFamily="34" charset="-122"/>
                <a:ea typeface="微软雅黑" panose="020B0503020204020204" pitchFamily="34" charset="-122"/>
              </a:rPr>
              <a:t>接入的相关性，这可能说明我们可通过增加妇女的</a:t>
            </a:r>
            <a:r>
              <a:rPr lang="en-US" altLang="zh-CN" sz="2000" dirty="0">
                <a:latin typeface="微软雅黑" panose="020B0503020204020204" pitchFamily="34" charset="-122"/>
                <a:ea typeface="微软雅黑" panose="020B0503020204020204" pitchFamily="34" charset="-122"/>
              </a:rPr>
              <a:t>ICT</a:t>
            </a:r>
            <a:r>
              <a:rPr lang="zh-CN" altLang="en-US" sz="2000" dirty="0">
                <a:latin typeface="微软雅黑" panose="020B0503020204020204" pitchFamily="34" charset="-122"/>
                <a:ea typeface="微软雅黑" panose="020B0503020204020204" pitchFamily="34" charset="-122"/>
              </a:rPr>
              <a:t>教育、培训和</a:t>
            </a:r>
            <a:r>
              <a:rPr lang="en-US" altLang="zh-CN" sz="2000" dirty="0">
                <a:latin typeface="微软雅黑" panose="020B0503020204020204" pitchFamily="34" charset="-122"/>
                <a:ea typeface="微软雅黑" panose="020B0503020204020204" pitchFamily="34" charset="-122"/>
              </a:rPr>
              <a:t>ICT</a:t>
            </a:r>
            <a:r>
              <a:rPr lang="zh-CN" altLang="en-US" sz="2000" dirty="0">
                <a:latin typeface="微软雅黑" panose="020B0503020204020204" pitchFamily="34" charset="-122"/>
                <a:ea typeface="微软雅黑" panose="020B0503020204020204" pitchFamily="34" charset="-122"/>
              </a:rPr>
              <a:t>使用机遇，推动</a:t>
            </a:r>
            <a:r>
              <a:rPr lang="en-US" altLang="zh-CN" sz="2000" dirty="0">
                <a:latin typeface="微软雅黑" panose="020B0503020204020204" pitchFamily="34" charset="-122"/>
                <a:ea typeface="微软雅黑" panose="020B0503020204020204" pitchFamily="34" charset="-122"/>
              </a:rPr>
              <a:t>SDG 5</a:t>
            </a:r>
            <a:r>
              <a:rPr lang="zh-CN" altLang="en-US" sz="2000" dirty="0">
                <a:latin typeface="微软雅黑" panose="020B0503020204020204" pitchFamily="34" charset="-122"/>
                <a:ea typeface="微软雅黑" panose="020B0503020204020204" pitchFamily="34" charset="-122"/>
              </a:rPr>
              <a:t>的进展，促进性别平等的实现。</a:t>
            </a:r>
            <a:endParaRPr lang="en-US" altLang="zh-CN" sz="20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B7BBE295-C4EF-4EED-A9AE-9B9B49237E65}"/>
              </a:ext>
            </a:extLst>
          </p:cNvPr>
          <p:cNvSpPr>
            <a:spLocks noGrp="1"/>
          </p:cNvSpPr>
          <p:nvPr>
            <p:ph type="sldNum" sz="quarter" idx="12"/>
          </p:nvPr>
        </p:nvSpPr>
        <p:spPr/>
        <p:txBody>
          <a:bodyPr/>
          <a:lstStyle/>
          <a:p>
            <a:fld id="{8721491F-D304-4A06-8CBD-23BCF5D1E510}" type="slidenum">
              <a:rPr lang="zh-CN" altLang="en-US" smtClean="0"/>
              <a:pPr/>
              <a:t>48</a:t>
            </a:fld>
            <a:endParaRPr lang="zh-CN" altLang="en-US" dirty="0"/>
          </a:p>
        </p:txBody>
      </p:sp>
    </p:spTree>
    <p:extLst>
      <p:ext uri="{BB962C8B-B14F-4D97-AF65-F5344CB8AC3E}">
        <p14:creationId xmlns:p14="http://schemas.microsoft.com/office/powerpoint/2010/main" val="2072820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5DA48-5CBF-410E-95F2-7C75CA6F238E}"/>
              </a:ext>
            </a:extLst>
          </p:cNvPr>
          <p:cNvSpPr>
            <a:spLocks noGrp="1"/>
          </p:cNvSpPr>
          <p:nvPr>
            <p:ph type="title"/>
          </p:nvPr>
        </p:nvSpPr>
        <p:spPr/>
        <p:txBody>
          <a:bodyPr/>
          <a:lstStyle/>
          <a:p>
            <a:r>
              <a:rPr lang="en-US" altLang="zh-CN" dirty="0"/>
              <a:t>ICT</a:t>
            </a:r>
            <a:r>
              <a:rPr lang="zh-CN" altLang="en-US" dirty="0"/>
              <a:t>促进可持续发展的三条重要路径</a:t>
            </a:r>
          </a:p>
        </p:txBody>
      </p:sp>
      <p:sp>
        <p:nvSpPr>
          <p:cNvPr id="3" name="内容占位符 2">
            <a:extLst>
              <a:ext uri="{FF2B5EF4-FFF2-40B4-BE49-F238E27FC236}">
                <a16:creationId xmlns:a16="http://schemas.microsoft.com/office/drawing/2014/main" id="{220FA483-6CA5-4ACC-BE77-C2E1F7ED5ACD}"/>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fontScale="92500" lnSpcReduction="20000"/>
          </a:bodyPr>
          <a:lstStyle/>
          <a:p>
            <a:pP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提高信息和服务可获得性</a:t>
            </a: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提供联接的</a:t>
            </a:r>
            <a:r>
              <a:rPr lang="en-US" altLang="zh-CN" sz="2000" dirty="0">
                <a:latin typeface="微软雅黑" panose="020B0503020204020204" pitchFamily="34" charset="-122"/>
                <a:ea typeface="微软雅黑" panose="020B0503020204020204" pitchFamily="34" charset="-122"/>
              </a:rPr>
              <a:t>ICT</a:t>
            </a:r>
            <a:r>
              <a:rPr lang="zh-CN" altLang="en-US" sz="2000" dirty="0">
                <a:latin typeface="微软雅黑" panose="020B0503020204020204" pitchFamily="34" charset="-122"/>
                <a:ea typeface="微软雅黑" panose="020B0503020204020204" pitchFamily="34" charset="-122"/>
              </a:rPr>
              <a:t>基础设施以及手机、平板电脑和计算机等终端是发达国家和发展中国家个人和组织获取信息和服务的重要途径，是各类</a:t>
            </a:r>
            <a:r>
              <a:rPr lang="en-US" altLang="zh-CN" sz="2000" dirty="0">
                <a:latin typeface="微软雅黑" panose="020B0503020204020204" pitchFamily="34" charset="-122"/>
                <a:ea typeface="微软雅黑" panose="020B0503020204020204" pitchFamily="34" charset="-122"/>
              </a:rPr>
              <a:t>SDG</a:t>
            </a:r>
            <a:r>
              <a:rPr lang="zh-CN" altLang="en-US" sz="2000" dirty="0">
                <a:latin typeface="微软雅黑" panose="020B0503020204020204" pitchFamily="34" charset="-122"/>
                <a:ea typeface="微软雅黑" panose="020B0503020204020204" pitchFamily="34" charset="-122"/>
              </a:rPr>
              <a:t>实现的基础。信息、教育和服务等资源的分配不均加剧了全球不平等问题。</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提高人员和组织之间的联接水平</a:t>
            </a:r>
          </a:p>
          <a:p>
            <a:pPr lvl="1" indent="-360000" algn="l">
              <a:lnSpc>
                <a:spcPct val="16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随着信息和服务可获得性的提高，个体、家庭、智能终端、</a:t>
            </a:r>
            <a:r>
              <a:rPr lang="en-US" altLang="zh-CN" sz="2000" dirty="0">
                <a:latin typeface="微软雅黑" panose="020B0503020204020204" pitchFamily="34" charset="-122"/>
                <a:ea typeface="微软雅黑" panose="020B0503020204020204" pitchFamily="34" charset="-122"/>
              </a:rPr>
              <a:t>IoT</a:t>
            </a:r>
            <a:r>
              <a:rPr lang="zh-CN" altLang="en-US" sz="2000" dirty="0">
                <a:latin typeface="微软雅黑" panose="020B0503020204020204" pitchFamily="34" charset="-122"/>
                <a:ea typeface="微软雅黑" panose="020B0503020204020204" pitchFamily="34" charset="-122"/>
              </a:rPr>
              <a:t>节点、公司以及组织之间的联接和沟通将更加实时或者接近实时，从而提高各个行业和社区的生产力和创新能力，并为快速发展的各类重要的人性化服务提供所需的实时通信。</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提高生产力和资源效率</a:t>
            </a:r>
          </a:p>
          <a:p>
            <a:pPr lvl="1" indent="-360000" algn="l">
              <a:lnSpc>
                <a:spcPct val="160000"/>
              </a:lnSpc>
              <a:buFont typeface="Wingdings" panose="05000000000000000000" pitchFamily="2" charset="2"/>
              <a:buChar char="p"/>
            </a:pPr>
            <a:r>
              <a:rPr lang="en-US" altLang="zh-CN" sz="2200" dirty="0">
                <a:latin typeface="微软雅黑" panose="020B0503020204020204" pitchFamily="34" charset="-122"/>
                <a:ea typeface="微软雅黑" panose="020B0503020204020204" pitchFamily="34" charset="-122"/>
              </a:rPr>
              <a:t>ICT</a:t>
            </a:r>
            <a:r>
              <a:rPr lang="zh-CN" altLang="en-US" sz="2200" dirty="0">
                <a:latin typeface="微软雅黑" panose="020B0503020204020204" pitchFamily="34" charset="-122"/>
                <a:ea typeface="微软雅黑" panose="020B0503020204020204" pitchFamily="34" charset="-122"/>
              </a:rPr>
              <a:t>技术潜力巨大，可以通过增加信息和通信的可获得性，提高生产力及人类活动的效率。借助数字技术和大数据分析工具，我们可以更高效地收集和分析数据集，这将对</a:t>
            </a:r>
            <a:r>
              <a:rPr lang="en-US" altLang="zh-CN" sz="2200" dirty="0">
                <a:latin typeface="微软雅黑" panose="020B0503020204020204" pitchFamily="34" charset="-122"/>
                <a:ea typeface="微软雅黑" panose="020B0503020204020204" pitchFamily="34" charset="-122"/>
              </a:rPr>
              <a:t>SDG</a:t>
            </a:r>
            <a:r>
              <a:rPr lang="zh-CN" altLang="en-US" sz="2200" dirty="0">
                <a:latin typeface="微软雅黑" panose="020B0503020204020204" pitchFamily="34" charset="-122"/>
                <a:ea typeface="微软雅黑" panose="020B0503020204020204" pitchFamily="34" charset="-122"/>
              </a:rPr>
              <a:t>进程造成广泛的影响。</a:t>
            </a:r>
          </a:p>
        </p:txBody>
      </p:sp>
      <p:sp>
        <p:nvSpPr>
          <p:cNvPr id="4" name="灯片编号占位符 3">
            <a:extLst>
              <a:ext uri="{FF2B5EF4-FFF2-40B4-BE49-F238E27FC236}">
                <a16:creationId xmlns:a16="http://schemas.microsoft.com/office/drawing/2014/main" id="{2557E713-043E-429C-9E1A-A2919A204422}"/>
              </a:ext>
            </a:extLst>
          </p:cNvPr>
          <p:cNvSpPr>
            <a:spLocks noGrp="1"/>
          </p:cNvSpPr>
          <p:nvPr>
            <p:ph type="sldNum" sz="quarter" idx="12"/>
          </p:nvPr>
        </p:nvSpPr>
        <p:spPr/>
        <p:txBody>
          <a:bodyPr/>
          <a:lstStyle/>
          <a:p>
            <a:fld id="{8721491F-D304-4A06-8CBD-23BCF5D1E510}" type="slidenum">
              <a:rPr lang="zh-CN" altLang="en-US" smtClean="0"/>
              <a:pPr/>
              <a:t>49</a:t>
            </a:fld>
            <a:endParaRPr lang="zh-CN" altLang="en-US" dirty="0"/>
          </a:p>
        </p:txBody>
      </p:sp>
    </p:spTree>
    <p:extLst>
      <p:ext uri="{BB962C8B-B14F-4D97-AF65-F5344CB8AC3E}">
        <p14:creationId xmlns:p14="http://schemas.microsoft.com/office/powerpoint/2010/main" val="462831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古代可持续发展思想的萌生</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fld id="{EE5DA195-227C-46EF-A8A8-131AD85CB2AA}" type="slidenum">
              <a:rPr lang="zh-CN" altLang="en-US" smtClean="0"/>
              <a:pPr/>
              <a:t>5</a:t>
            </a:fld>
            <a:endParaRPr lang="zh-CN" altLang="en-US" dirty="0"/>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lnSpcReduction="10000"/>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indent="-342900">
              <a:lnSpc>
                <a:spcPct val="14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西方：“生态论”</a:t>
            </a:r>
            <a:endParaRPr lang="en-US" altLang="zh-CN" sz="2400" b="1" dirty="0">
              <a:latin typeface="微软雅黑" panose="020B0503020204020204" pitchFamily="34" charset="-122"/>
              <a:ea typeface="微软雅黑" panose="020B0503020204020204" pitchFamily="34" charset="-122"/>
            </a:endParaRPr>
          </a:p>
          <a:p>
            <a:pPr lvl="1" indent="-3600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“生态”这一术语源于古希腊文，意思是指家、住所或者生存环境</a:t>
            </a:r>
            <a:endParaRPr lang="en-US" altLang="zh-CN" sz="2000" dirty="0">
              <a:latin typeface="微软雅黑" panose="020B0503020204020204" pitchFamily="34" charset="-122"/>
              <a:ea typeface="微软雅黑" panose="020B0503020204020204" pitchFamily="34" charset="-122"/>
            </a:endParaRPr>
          </a:p>
          <a:p>
            <a:pPr lvl="1" indent="-3600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和谐就是美德</a:t>
            </a:r>
            <a:endParaRPr lang="en-US" altLang="zh-CN" sz="2000" dirty="0">
              <a:latin typeface="微软雅黑" panose="020B0503020204020204" pitchFamily="34" charset="-122"/>
              <a:ea typeface="微软雅黑" panose="020B0503020204020204" pitchFamily="34" charset="-122"/>
            </a:endParaRPr>
          </a:p>
          <a:p>
            <a:pPr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毕达哥拉斯：只要人类大规模地屠杀动物，人类就会相互屠杀</a:t>
            </a:r>
            <a:endParaRPr lang="en-US" altLang="zh-CN" sz="1600" dirty="0">
              <a:latin typeface="微软雅黑" panose="020B0503020204020204" pitchFamily="34" charset="-122"/>
              <a:ea typeface="微软雅黑" panose="020B0503020204020204" pitchFamily="34" charset="-122"/>
            </a:endParaRPr>
          </a:p>
          <a:p>
            <a:pPr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德谟克利特：艺术是对自然的模仿</a:t>
            </a:r>
            <a:endParaRPr lang="en-US" altLang="zh-CN" sz="1600" dirty="0">
              <a:latin typeface="微软雅黑" panose="020B0503020204020204" pitchFamily="34" charset="-122"/>
              <a:ea typeface="微软雅黑" panose="020B0503020204020204" pitchFamily="34" charset="-122"/>
            </a:endParaRPr>
          </a:p>
          <a:p>
            <a:pPr lvl="1" indent="-3600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健康依赖自然</a:t>
            </a:r>
            <a:endParaRPr lang="en-US" altLang="zh-CN" sz="2000" dirty="0">
              <a:latin typeface="微软雅黑" panose="020B0503020204020204" pitchFamily="34" charset="-122"/>
              <a:ea typeface="微软雅黑" panose="020B0503020204020204" pitchFamily="34" charset="-122"/>
            </a:endParaRPr>
          </a:p>
          <a:p>
            <a:pPr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希波克拉底：医生注意城市的方向、土壤、气候、风向、水源、水质、饮食习惯、生活方式</a:t>
            </a:r>
            <a:endParaRPr lang="en-US" altLang="zh-CN" sz="1600" dirty="0">
              <a:latin typeface="微软雅黑" panose="020B0503020204020204" pitchFamily="34" charset="-122"/>
              <a:ea typeface="微软雅黑" panose="020B0503020204020204" pitchFamily="34" charset="-122"/>
            </a:endParaRPr>
          </a:p>
          <a:p>
            <a:pPr lvl="1" indent="-3600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尊重自然规律</a:t>
            </a:r>
            <a:endParaRPr lang="en-US" altLang="zh-CN" sz="2000" dirty="0">
              <a:latin typeface="微软雅黑" panose="020B0503020204020204" pitchFamily="34" charset="-122"/>
              <a:ea typeface="微软雅黑" panose="020B0503020204020204" pitchFamily="34" charset="-122"/>
            </a:endParaRPr>
          </a:p>
          <a:p>
            <a:pPr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伊壁鸠鲁：世界产生即带有规律，肉体的健康和灵魂的平静乃是生活的目的</a:t>
            </a:r>
            <a:endParaRPr lang="en-US" altLang="zh-CN" sz="1600" dirty="0">
              <a:latin typeface="微软雅黑" panose="020B0503020204020204" pitchFamily="34" charset="-122"/>
              <a:ea typeface="微软雅黑" panose="020B0503020204020204" pitchFamily="34" charset="-122"/>
            </a:endParaRPr>
          </a:p>
          <a:p>
            <a:pPr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卢克莱修：唯一的神就是自然规律</a:t>
            </a:r>
            <a:endParaRPr lang="en-US" altLang="zh-CN" sz="1600" dirty="0">
              <a:latin typeface="微软雅黑" panose="020B0503020204020204" pitchFamily="34" charset="-122"/>
              <a:ea typeface="微软雅黑" panose="020B0503020204020204" pitchFamily="34" charset="-122"/>
            </a:endParaRPr>
          </a:p>
          <a:p>
            <a:pPr lvl="1" indent="-3600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贪婪玷污灵魂</a:t>
            </a:r>
            <a:endParaRPr lang="en-US" altLang="zh-CN" sz="2000" dirty="0">
              <a:latin typeface="微软雅黑" panose="020B0503020204020204" pitchFamily="34" charset="-122"/>
              <a:ea typeface="微软雅黑" panose="020B0503020204020204" pitchFamily="34" charset="-122"/>
            </a:endParaRPr>
          </a:p>
          <a:p>
            <a:pPr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普罗提诺：太一为万物之源，应虔修以净化灵魂，与自然合一</a:t>
            </a:r>
            <a:endParaRPr lang="en-US" altLang="zh-CN" sz="1600" dirty="0">
              <a:latin typeface="微软雅黑" panose="020B0503020204020204" pitchFamily="34" charset="-122"/>
              <a:ea typeface="微软雅黑" panose="020B0503020204020204" pitchFamily="34" charset="-122"/>
            </a:endParaRPr>
          </a:p>
          <a:p>
            <a:pPr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斯多亚学派：顺应自然而生活，贪婪是堕落的根源</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0433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5DA48-5CBF-410E-95F2-7C75CA6F238E}"/>
              </a:ext>
            </a:extLst>
          </p:cNvPr>
          <p:cNvSpPr>
            <a:spLocks noGrp="1"/>
          </p:cNvSpPr>
          <p:nvPr>
            <p:ph type="title"/>
          </p:nvPr>
        </p:nvSpPr>
        <p:spPr/>
        <p:txBody>
          <a:bodyPr/>
          <a:lstStyle/>
          <a:p>
            <a:r>
              <a:rPr lang="en-US" altLang="zh-CN" dirty="0"/>
              <a:t>ICT</a:t>
            </a:r>
            <a:r>
              <a:rPr lang="zh-CN" altLang="en-US" dirty="0"/>
              <a:t>促进可持续发展的实例</a:t>
            </a:r>
          </a:p>
        </p:txBody>
      </p:sp>
      <p:sp>
        <p:nvSpPr>
          <p:cNvPr id="3" name="内容占位符 2">
            <a:extLst>
              <a:ext uri="{FF2B5EF4-FFF2-40B4-BE49-F238E27FC236}">
                <a16:creationId xmlns:a16="http://schemas.microsoft.com/office/drawing/2014/main" id="{220FA483-6CA5-4ACC-BE77-C2E1F7ED5ACD}"/>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数字技术助力构建以新能源为主体的新型电力系统</a:t>
            </a: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数字技术赋能输配电网智能化运行</a:t>
            </a:r>
            <a:endParaRPr lang="en-US" altLang="zh-CN" sz="20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数字技术推动城市、园区、企业、家庭用电智能化管控</a:t>
            </a:r>
            <a:endParaRPr lang="en-US" altLang="zh-CN" sz="20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数字化储能系统加速实现规模化削峰填谷</a:t>
            </a:r>
            <a:endParaRPr lang="en-US" altLang="zh-CN" sz="2000" dirty="0">
              <a:latin typeface="微软雅黑" panose="020B0503020204020204" pitchFamily="34" charset="-122"/>
              <a:ea typeface="微软雅黑" panose="020B0503020204020204" pitchFamily="34" charset="-122"/>
            </a:endParaRPr>
          </a:p>
          <a:p>
            <a:pPr marL="228600" lvl="1">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数字技术助力工业数字化智能化绿色化融合发展</a:t>
            </a:r>
            <a:endParaRPr lang="en-US" altLang="zh-CN" b="1"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数字技术助力钢铁行业生产运营集中一贯管理</a:t>
            </a:r>
            <a:endParaRPr lang="en-US" altLang="zh-CN" sz="20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数字技术助力石化化工行业能源优化和碳资产管理</a:t>
            </a:r>
            <a:endParaRPr lang="en-US" altLang="zh-CN" sz="20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数字技术助力建材行业生产工艺和安全环保管理</a:t>
            </a:r>
            <a:endParaRPr lang="en-US" altLang="zh-CN" sz="20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数字技术助力有色金属行业设备精准控制和绿色高效</a:t>
            </a:r>
            <a:endParaRPr lang="en-US" altLang="zh-CN" sz="20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2557E713-043E-429C-9E1A-A2919A204422}"/>
              </a:ext>
            </a:extLst>
          </p:cNvPr>
          <p:cNvSpPr>
            <a:spLocks noGrp="1"/>
          </p:cNvSpPr>
          <p:nvPr>
            <p:ph type="sldNum" sz="quarter" idx="12"/>
          </p:nvPr>
        </p:nvSpPr>
        <p:spPr/>
        <p:txBody>
          <a:bodyPr/>
          <a:lstStyle/>
          <a:p>
            <a:fld id="{8721491F-D304-4A06-8CBD-23BCF5D1E510}" type="slidenum">
              <a:rPr lang="zh-CN" altLang="en-US" smtClean="0"/>
              <a:pPr/>
              <a:t>50</a:t>
            </a:fld>
            <a:endParaRPr lang="zh-CN" altLang="en-US" dirty="0"/>
          </a:p>
        </p:txBody>
      </p:sp>
    </p:spTree>
    <p:extLst>
      <p:ext uri="{BB962C8B-B14F-4D97-AF65-F5344CB8AC3E}">
        <p14:creationId xmlns:p14="http://schemas.microsoft.com/office/powerpoint/2010/main" val="1577586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5DA48-5CBF-410E-95F2-7C75CA6F238E}"/>
              </a:ext>
            </a:extLst>
          </p:cNvPr>
          <p:cNvSpPr>
            <a:spLocks noGrp="1"/>
          </p:cNvSpPr>
          <p:nvPr>
            <p:ph type="title"/>
          </p:nvPr>
        </p:nvSpPr>
        <p:spPr/>
        <p:txBody>
          <a:bodyPr/>
          <a:lstStyle/>
          <a:p>
            <a:r>
              <a:rPr lang="en-US" altLang="zh-CN" dirty="0"/>
              <a:t>ICT</a:t>
            </a:r>
            <a:r>
              <a:rPr lang="zh-CN" altLang="en-US" dirty="0"/>
              <a:t>促进可持续发展的实例</a:t>
            </a:r>
          </a:p>
        </p:txBody>
      </p:sp>
      <p:sp>
        <p:nvSpPr>
          <p:cNvPr id="3" name="内容占位符 2">
            <a:extLst>
              <a:ext uri="{FF2B5EF4-FFF2-40B4-BE49-F238E27FC236}">
                <a16:creationId xmlns:a16="http://schemas.microsoft.com/office/drawing/2014/main" id="{220FA483-6CA5-4ACC-BE77-C2E1F7ED5ACD}"/>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marL="228600" lvl="1">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数字技术助力建设绿色智慧交通体系</a:t>
            </a:r>
            <a:endParaRPr lang="en-US" altLang="zh-CN" b="1"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数字技术助力车辆智能化，实现节能降碳</a:t>
            </a:r>
            <a:endParaRPr lang="en-US" altLang="zh-CN" sz="20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数字技术支撑改善出行习惯，优化出行结构</a:t>
            </a:r>
            <a:endParaRPr lang="en-US" altLang="zh-CN" sz="20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数字技术赋能数字化治理，提升交通效率</a:t>
            </a:r>
            <a:endParaRPr lang="en-US" altLang="zh-CN" sz="20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数字技术促进充放电优化</a:t>
            </a:r>
            <a:endParaRPr lang="en-US" altLang="zh-CN" sz="2000" dirty="0">
              <a:latin typeface="微软雅黑" panose="020B0503020204020204" pitchFamily="34" charset="-122"/>
              <a:ea typeface="微软雅黑" panose="020B0503020204020204" pitchFamily="34" charset="-122"/>
            </a:endParaRPr>
          </a:p>
          <a:p>
            <a:pPr marL="228600" lvl="1">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数字技术助力建筑全生命周期碳减排</a:t>
            </a:r>
            <a:endParaRPr lang="en-US" altLang="zh-CN" b="1" dirty="0">
              <a:latin typeface="微软雅黑" panose="020B0503020204020204" pitchFamily="34" charset="-122"/>
              <a:ea typeface="微软雅黑" panose="020B0503020204020204" pitchFamily="34" charset="-122"/>
            </a:endParaRPr>
          </a:p>
          <a:p>
            <a:pPr lvl="1" indent="-360000" algn="l">
              <a:lnSpc>
                <a:spcPct val="16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节能设计、运行阶段的能效提升和构建“光储直柔”建筑</a:t>
            </a:r>
            <a:endParaRPr lang="en-US" altLang="zh-CN" sz="2000" dirty="0">
              <a:latin typeface="微软雅黑" panose="020B0503020204020204" pitchFamily="34" charset="-122"/>
              <a:ea typeface="微软雅黑" panose="020B0503020204020204" pitchFamily="34" charset="-122"/>
            </a:endParaRPr>
          </a:p>
          <a:p>
            <a:pPr marL="228600" lvl="1">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数字技术助力碳管理数字化高效化</a:t>
            </a:r>
            <a:endParaRPr lang="en-US" altLang="zh-CN" b="1" dirty="0">
              <a:latin typeface="微软雅黑" panose="020B0503020204020204" pitchFamily="34" charset="-122"/>
              <a:ea typeface="微软雅黑" panose="020B0503020204020204" pitchFamily="34" charset="-122"/>
            </a:endParaRPr>
          </a:p>
          <a:p>
            <a:pPr lvl="1" indent="-360000" algn="l">
              <a:lnSpc>
                <a:spcPct val="16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提升碳排放数据获取、传递、存储、计算、统计的精准性、便捷性、安全性、可信性和高效性，助力碳排放核算的实时化、精准化和自动化，促进碳市场碳金融高效运转。</a:t>
            </a:r>
          </a:p>
        </p:txBody>
      </p:sp>
      <p:sp>
        <p:nvSpPr>
          <p:cNvPr id="4" name="灯片编号占位符 3">
            <a:extLst>
              <a:ext uri="{FF2B5EF4-FFF2-40B4-BE49-F238E27FC236}">
                <a16:creationId xmlns:a16="http://schemas.microsoft.com/office/drawing/2014/main" id="{2557E713-043E-429C-9E1A-A2919A204422}"/>
              </a:ext>
            </a:extLst>
          </p:cNvPr>
          <p:cNvSpPr>
            <a:spLocks noGrp="1"/>
          </p:cNvSpPr>
          <p:nvPr>
            <p:ph type="sldNum" sz="quarter" idx="12"/>
          </p:nvPr>
        </p:nvSpPr>
        <p:spPr/>
        <p:txBody>
          <a:bodyPr/>
          <a:lstStyle/>
          <a:p>
            <a:fld id="{8721491F-D304-4A06-8CBD-23BCF5D1E510}" type="slidenum">
              <a:rPr lang="zh-CN" altLang="en-US" smtClean="0"/>
              <a:pPr/>
              <a:t>51</a:t>
            </a:fld>
            <a:endParaRPr lang="zh-CN" altLang="en-US" dirty="0"/>
          </a:p>
        </p:txBody>
      </p:sp>
    </p:spTree>
    <p:extLst>
      <p:ext uri="{BB962C8B-B14F-4D97-AF65-F5344CB8AC3E}">
        <p14:creationId xmlns:p14="http://schemas.microsoft.com/office/powerpoint/2010/main" val="19335395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本章案例分析作业</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fld id="{EE5DA195-227C-46EF-A8A8-131AD85CB2AA}" type="slidenum">
              <a:rPr lang="zh-CN" altLang="en-US" smtClean="0"/>
              <a:pPr/>
              <a:t>52</a:t>
            </a:fld>
            <a:endParaRPr lang="zh-CN" altLang="en-US" dirty="0"/>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indent="-3429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案例分析作业：在第一章的复杂工程问题基础上深刻分析该工程实践的可持续性。</a:t>
            </a:r>
          </a:p>
        </p:txBody>
      </p:sp>
    </p:spTree>
    <p:extLst>
      <p:ext uri="{BB962C8B-B14F-4D97-AF65-F5344CB8AC3E}">
        <p14:creationId xmlns:p14="http://schemas.microsoft.com/office/powerpoint/2010/main" val="3092209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E1B590B-CF14-48CF-B5A3-D58B9FAE25D0}"/>
              </a:ext>
            </a:extLst>
          </p:cNvPr>
          <p:cNvSpPr>
            <a:spLocks noGrp="1"/>
          </p:cNvSpPr>
          <p:nvPr>
            <p:ph type="ctrTitle"/>
          </p:nvPr>
        </p:nvSpPr>
        <p:spPr>
          <a:xfrm>
            <a:off x="1524000" y="2870368"/>
            <a:ext cx="9144000" cy="1187723"/>
          </a:xfrm>
        </p:spPr>
        <p:txBody>
          <a:bodyPr>
            <a:normAutofit/>
          </a:bodyPr>
          <a:lstStyle/>
          <a:p>
            <a:r>
              <a:rPr lang="zh-CN" altLang="en-US" sz="4400" dirty="0">
                <a:solidFill>
                  <a:srgbClr val="194B85"/>
                </a:solidFill>
                <a:cs typeface="+mn-ea"/>
                <a:sym typeface="+mn-lt"/>
              </a:rPr>
              <a:t>本章结束</a:t>
            </a:r>
            <a:endParaRPr lang="zh-CN" altLang="en-US" sz="4400" dirty="0">
              <a:solidFill>
                <a:srgbClr val="194B85"/>
              </a:solidFill>
            </a:endParaRPr>
          </a:p>
        </p:txBody>
      </p:sp>
    </p:spTree>
    <p:extLst>
      <p:ext uri="{BB962C8B-B14F-4D97-AF65-F5344CB8AC3E}">
        <p14:creationId xmlns:p14="http://schemas.microsoft.com/office/powerpoint/2010/main" val="184301982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近代可持续发展思想的升华</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fld id="{EE5DA195-227C-46EF-A8A8-131AD85CB2AA}" type="slidenum">
              <a:rPr lang="zh-CN" altLang="en-US" smtClean="0"/>
              <a:pPr/>
              <a:t>6</a:t>
            </a:fld>
            <a:endParaRPr lang="zh-CN" altLang="en-US" dirty="0"/>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indent="-342900">
              <a:lnSpc>
                <a:spcPct val="14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东方：明清代“天人合一”、“以人为本”、倡导“实学”</a:t>
            </a:r>
            <a:endParaRPr lang="en-US" altLang="zh-CN" sz="2400" b="1" dirty="0">
              <a:latin typeface="微软雅黑" panose="020B0503020204020204" pitchFamily="34" charset="-122"/>
              <a:ea typeface="微软雅黑" panose="020B0503020204020204" pitchFamily="34" charset="-122"/>
            </a:endParaRPr>
          </a:p>
          <a:p>
            <a:pPr lvl="1" indent="-3600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农业：</a:t>
            </a:r>
            <a:endParaRPr lang="en-US" altLang="zh-CN" sz="2000" dirty="0">
              <a:latin typeface="微软雅黑" panose="020B0503020204020204" pitchFamily="34" charset="-122"/>
              <a:ea typeface="微软雅黑" panose="020B0503020204020204" pitchFamily="34" charset="-122"/>
            </a:endParaRPr>
          </a:p>
          <a:p>
            <a:pPr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农业与自然生态系统相统一：杨屾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知本提纲</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“化土渐渍之法，必使余气相培”</a:t>
            </a:r>
            <a:endParaRPr lang="en-US" altLang="zh-CN" sz="1600" dirty="0">
              <a:latin typeface="微软雅黑" panose="020B0503020204020204" pitchFamily="34" charset="-122"/>
              <a:ea typeface="微软雅黑" panose="020B0503020204020204" pitchFamily="34" charset="-122"/>
            </a:endParaRPr>
          </a:p>
          <a:p>
            <a:pPr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经济系统和生态系统相统一：张履祥</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补农书</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嘉湖地区“农</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桑</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鱼</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畜”；珠江三角洲“桑基鱼塘”</a:t>
            </a:r>
            <a:endParaRPr lang="en-US" altLang="zh-CN" sz="1600" dirty="0">
              <a:latin typeface="微软雅黑" panose="020B0503020204020204" pitchFamily="34" charset="-122"/>
              <a:ea typeface="微软雅黑" panose="020B0503020204020204" pitchFamily="34" charset="-122"/>
            </a:endParaRPr>
          </a:p>
          <a:p>
            <a:pPr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保护农业就要保护自然环境：刘基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郁离子</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天地之盗</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；梅曾亮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书棚民事</a:t>
            </a:r>
            <a:r>
              <a:rPr lang="en-US" altLang="zh-CN" sz="1600" dirty="0">
                <a:latin typeface="微软雅黑" panose="020B0503020204020204" pitchFamily="34" charset="-122"/>
                <a:ea typeface="微软雅黑" panose="020B0503020204020204" pitchFamily="34" charset="-122"/>
              </a:rPr>
              <a:t>》</a:t>
            </a:r>
          </a:p>
          <a:p>
            <a:pPr lvl="1" indent="-3600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工业：宋应星</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天工开物</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：尊重自然，提倡实践，反对空谈；喻国人“坑冶十害论”</a:t>
            </a:r>
            <a:endParaRPr lang="en-US" altLang="zh-CN" sz="2000" dirty="0">
              <a:latin typeface="微软雅黑" panose="020B0503020204020204" pitchFamily="34" charset="-122"/>
              <a:ea typeface="微软雅黑" panose="020B0503020204020204" pitchFamily="34" charset="-122"/>
            </a:endParaRPr>
          </a:p>
          <a:p>
            <a:pPr lvl="1" indent="-3600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经济：</a:t>
            </a:r>
            <a:endParaRPr lang="en-US" altLang="zh-CN" sz="2000" dirty="0">
              <a:latin typeface="微软雅黑" panose="020B0503020204020204" pitchFamily="34" charset="-122"/>
              <a:ea typeface="微软雅黑" panose="020B0503020204020204" pitchFamily="34" charset="-122"/>
            </a:endParaRPr>
          </a:p>
          <a:p>
            <a:pPr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“苏湖熟，天下足”与“蚕桑之利，莫盛于湖”；王守仁 “致良知”；洪亮吉</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治平篇</a:t>
            </a:r>
            <a:r>
              <a:rPr lang="en-US" altLang="zh-CN" sz="1600" dirty="0">
                <a:latin typeface="微软雅黑" panose="020B0503020204020204" pitchFamily="34" charset="-122"/>
                <a:ea typeface="微软雅黑" panose="020B0503020204020204" pitchFamily="34" charset="-122"/>
              </a:rPr>
              <a:t>》</a:t>
            </a:r>
          </a:p>
          <a:p>
            <a:pPr lvl="1" indent="-3600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建筑：紫禁城；计成</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园治</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：“虽由人作，宛自天开</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巧于因借，精在体宜”</a:t>
            </a:r>
            <a:endParaRPr lang="en-US" altLang="zh-CN" sz="2000" dirty="0">
              <a:latin typeface="微软雅黑" panose="020B0503020204020204" pitchFamily="34" charset="-122"/>
              <a:ea typeface="微软雅黑" panose="020B0503020204020204" pitchFamily="34" charset="-122"/>
            </a:endParaRPr>
          </a:p>
          <a:p>
            <a:pPr lvl="1" indent="-3600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装饰：</a:t>
            </a:r>
            <a:endParaRPr lang="en-US" altLang="zh-CN" sz="2000" dirty="0">
              <a:latin typeface="微软雅黑" panose="020B0503020204020204" pitchFamily="34" charset="-122"/>
              <a:ea typeface="微软雅黑" panose="020B0503020204020204" pitchFamily="34" charset="-122"/>
            </a:endParaRPr>
          </a:p>
          <a:p>
            <a:pPr lvl="2" indent="-360000">
              <a:lnSpc>
                <a:spcPct val="160000"/>
              </a:lnSpc>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天工开物</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：“工巧则推苏郡”；苏作家具“材美而坚，工朴而妍，假尔为凭，逸我百年”</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0136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近代可持续发展思想的升华</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fld id="{EE5DA195-227C-46EF-A8A8-131AD85CB2AA}" type="slidenum">
              <a:rPr lang="zh-CN" altLang="en-US" smtClean="0"/>
              <a:pPr/>
              <a:t>7</a:t>
            </a:fld>
            <a:endParaRPr lang="zh-CN" altLang="en-US" dirty="0"/>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indent="-342900">
              <a:lnSpc>
                <a:spcPct val="14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西方：“生态边界”</a:t>
            </a:r>
            <a:endParaRPr lang="en-US" altLang="zh-CN" sz="2400" b="1" dirty="0">
              <a:latin typeface="微软雅黑" panose="020B0503020204020204" pitchFamily="34" charset="-122"/>
              <a:ea typeface="微软雅黑" panose="020B0503020204020204" pitchFamily="34" charset="-122"/>
            </a:endParaRPr>
          </a:p>
          <a:p>
            <a:pPr lvl="1" indent="-3600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人是生态系统的组成部分</a:t>
            </a:r>
            <a:endParaRPr lang="en-US" altLang="zh-CN" sz="2000" dirty="0">
              <a:latin typeface="微软雅黑" panose="020B0503020204020204" pitchFamily="34" charset="-122"/>
              <a:ea typeface="微软雅黑" panose="020B0503020204020204" pitchFamily="34" charset="-122"/>
            </a:endParaRPr>
          </a:p>
          <a:p>
            <a:pPr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“物种机械般的精密运转，共同构成生态系统，秩序和谐”</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卡尔</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冯</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林奈</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自然的经济体系</a:t>
            </a:r>
            <a:r>
              <a:rPr lang="en-US" altLang="zh-CN" sz="1600" dirty="0">
                <a:latin typeface="微软雅黑" panose="020B0503020204020204" pitchFamily="34" charset="-122"/>
                <a:ea typeface="微软雅黑" panose="020B0503020204020204" pitchFamily="34" charset="-122"/>
              </a:rPr>
              <a:t>》</a:t>
            </a:r>
          </a:p>
          <a:p>
            <a:pPr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“只有服从大自然，才能战胜大自然。”</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查尔斯</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达尔文</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物种起源</a:t>
            </a:r>
            <a:r>
              <a:rPr lang="en-US" altLang="zh-CN" sz="1600" dirty="0">
                <a:latin typeface="微软雅黑" panose="020B0503020204020204" pitchFamily="34" charset="-122"/>
                <a:ea typeface="微软雅黑" panose="020B0503020204020204" pitchFamily="34" charset="-122"/>
              </a:rPr>
              <a:t>》</a:t>
            </a:r>
          </a:p>
          <a:p>
            <a:pPr lvl="1" indent="-3600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生物之间存在着竞争关系</a:t>
            </a:r>
            <a:endParaRPr lang="en-US" altLang="zh-CN" sz="2000" dirty="0">
              <a:latin typeface="微软雅黑" panose="020B0503020204020204" pitchFamily="34" charset="-122"/>
              <a:ea typeface="微软雅黑" panose="020B0503020204020204" pitchFamily="34" charset="-122"/>
            </a:endParaRPr>
          </a:p>
          <a:p>
            <a:pPr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“物竞天择，适者生存”</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查尔斯</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达尔文</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物种起源</a:t>
            </a:r>
            <a:r>
              <a:rPr lang="en-US" altLang="zh-CN" sz="1600" dirty="0">
                <a:latin typeface="微软雅黑" panose="020B0503020204020204" pitchFamily="34" charset="-122"/>
                <a:ea typeface="微软雅黑" panose="020B0503020204020204" pitchFamily="34" charset="-122"/>
              </a:rPr>
              <a:t>》</a:t>
            </a:r>
          </a:p>
          <a:p>
            <a:pPr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“生态学”（</a:t>
            </a:r>
            <a:r>
              <a:rPr lang="en-US" altLang="zh-CN" sz="1600" dirty="0" err="1">
                <a:latin typeface="微软雅黑" panose="020B0503020204020204" pitchFamily="34" charset="-122"/>
                <a:ea typeface="微软雅黑" panose="020B0503020204020204" pitchFamily="34" charset="-122"/>
              </a:rPr>
              <a:t>Oecologie</a:t>
            </a:r>
            <a:r>
              <a:rPr lang="zh-CN" altLang="en-US" sz="1600" dirty="0">
                <a:latin typeface="微软雅黑" panose="020B0503020204020204" pitchFamily="34" charset="-122"/>
                <a:ea typeface="微软雅黑" panose="020B0503020204020204" pitchFamily="34" charset="-122"/>
              </a:rPr>
              <a:t>）是关于自然的经济体系的知识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厄恩斯特</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赫克尔</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生物体普通形态学</a:t>
            </a:r>
            <a:r>
              <a:rPr lang="en-US" altLang="zh-CN" sz="1600" dirty="0">
                <a:latin typeface="微软雅黑" panose="020B0503020204020204" pitchFamily="34" charset="-122"/>
                <a:ea typeface="微软雅黑" panose="020B0503020204020204" pitchFamily="34" charset="-122"/>
              </a:rPr>
              <a:t>》</a:t>
            </a:r>
          </a:p>
          <a:p>
            <a:pPr lvl="1" indent="-3600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经济等活动不能超过边界</a:t>
            </a:r>
            <a:endParaRPr lang="en-US" altLang="zh-CN" sz="2000" dirty="0">
              <a:latin typeface="微软雅黑" panose="020B0503020204020204" pitchFamily="34" charset="-122"/>
              <a:ea typeface="微软雅黑" panose="020B0503020204020204" pitchFamily="34" charset="-122"/>
            </a:endParaRPr>
          </a:p>
          <a:p>
            <a:pPr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“人口按几何级数增长而生活资源只能按算术级数增长，所以不可避免地要导致饥饿、战争和疾病。”</a:t>
            </a:r>
            <a:br>
              <a:rPr lang="en-US" altLang="zh-CN"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托马斯</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罗伯特</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马尔萨斯</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人口原理</a:t>
            </a:r>
            <a:r>
              <a:rPr lang="en-US" altLang="zh-CN" sz="1600" dirty="0">
                <a:latin typeface="微软雅黑" panose="020B0503020204020204" pitchFamily="34" charset="-122"/>
                <a:ea typeface="微软雅黑" panose="020B0503020204020204" pitchFamily="34" charset="-122"/>
              </a:rPr>
              <a:t>》</a:t>
            </a:r>
          </a:p>
          <a:p>
            <a:pPr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“工资钢铁定律”</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大卫</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李嘉图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政治经济学及赋税原理</a:t>
            </a:r>
            <a:r>
              <a:rPr lang="en-US" altLang="zh-CN" sz="1600" dirty="0">
                <a:latin typeface="微软雅黑" panose="020B0503020204020204" pitchFamily="34" charset="-122"/>
                <a:ea typeface="微软雅黑" panose="020B0503020204020204" pitchFamily="34" charset="-122"/>
              </a:rPr>
              <a:t>》</a:t>
            </a:r>
          </a:p>
          <a:p>
            <a:pPr lvl="2" indent="-36000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“大自然死亡了，人类文明的灭绝还会远吗？”</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乔治</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帕金斯</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马什</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人与自然</a:t>
            </a:r>
            <a:r>
              <a:rPr lang="en-US" altLang="zh-CN" sz="16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058074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现代可持续发展思想的产生</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fld id="{EE5DA195-227C-46EF-A8A8-131AD85CB2AA}" type="slidenum">
              <a:rPr lang="zh-CN" altLang="en-US" smtClean="0"/>
              <a:pPr/>
              <a:t>8</a:t>
            </a:fld>
            <a:endParaRPr lang="zh-CN" altLang="en-US" dirty="0"/>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fontScale="85000" lnSpcReduction="20000"/>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indent="-342900">
              <a:lnSpc>
                <a:spcPct val="150000"/>
              </a:lnSpc>
              <a:buFont typeface="Wingdings" panose="05000000000000000000" pitchFamily="2" charset="2"/>
              <a:buChar char="n"/>
            </a:pPr>
            <a:r>
              <a:rPr lang="zh-CN" altLang="en-US" sz="2600" dirty="0">
                <a:latin typeface="微软雅黑" panose="020B0503020204020204" pitchFamily="34" charset="-122"/>
                <a:ea typeface="微软雅黑" panose="020B0503020204020204" pitchFamily="34" charset="-122"/>
              </a:rPr>
              <a:t>运动号角</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寂静的春天</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，蕾切尔</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卡逊，</a:t>
            </a:r>
            <a:r>
              <a:rPr lang="en-US" altLang="zh-CN" sz="2600" dirty="0">
                <a:latin typeface="微软雅黑" panose="020B0503020204020204" pitchFamily="34" charset="-122"/>
                <a:ea typeface="微软雅黑" panose="020B0503020204020204" pitchFamily="34" charset="-122"/>
              </a:rPr>
              <a:t>1962</a:t>
            </a:r>
          </a:p>
          <a:p>
            <a:pPr lvl="1" indent="-360000">
              <a:lnSpc>
                <a:spcPct val="160000"/>
              </a:lnSpc>
              <a:buFont typeface="Wingdings" panose="05000000000000000000" pitchFamily="2" charset="2"/>
              <a:buChar char="p"/>
            </a:pPr>
            <a:r>
              <a:rPr lang="zh-CN" altLang="en-US" sz="2100" dirty="0">
                <a:latin typeface="微软雅黑" panose="020B0503020204020204" pitchFamily="34" charset="-122"/>
                <a:ea typeface="微软雅黑" panose="020B0503020204020204" pitchFamily="34" charset="-122"/>
              </a:rPr>
              <a:t>“可持续发展（</a:t>
            </a:r>
            <a:r>
              <a:rPr lang="en-US" altLang="zh-CN" sz="2100" dirty="0">
                <a:latin typeface="微软雅黑" panose="020B0503020204020204" pitchFamily="34" charset="-122"/>
                <a:ea typeface="微软雅黑" panose="020B0503020204020204" pitchFamily="34" charset="-122"/>
              </a:rPr>
              <a:t>Sustainable Development)”</a:t>
            </a:r>
          </a:p>
          <a:p>
            <a:pPr lvl="1" indent="-360000">
              <a:lnSpc>
                <a:spcPct val="160000"/>
              </a:lnSpc>
              <a:buFont typeface="Wingdings" panose="05000000000000000000" pitchFamily="2" charset="2"/>
              <a:buChar char="p"/>
            </a:pPr>
            <a:r>
              <a:rPr lang="zh-CN" altLang="en-US" sz="2100" dirty="0">
                <a:latin typeface="微软雅黑" panose="020B0503020204020204" pitchFamily="34" charset="-122"/>
                <a:ea typeface="微软雅黑" panose="020B0503020204020204" pitchFamily="34" charset="-122"/>
              </a:rPr>
              <a:t>吹响了全世界环境运动的号角，引发了一场关于发展观问题的世界性大讨论</a:t>
            </a:r>
            <a:endParaRPr lang="en-US" altLang="zh-CN" sz="21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n"/>
            </a:pPr>
            <a:r>
              <a:rPr lang="zh-CN" altLang="en-US" sz="2600" dirty="0">
                <a:latin typeface="微软雅黑" panose="020B0503020204020204" pitchFamily="34" charset="-122"/>
                <a:ea typeface="微软雅黑" panose="020B0503020204020204" pitchFamily="34" charset="-122"/>
              </a:rPr>
              <a:t>至暗时刻</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增长的极限</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，罗马俱乐部，</a:t>
            </a:r>
            <a:r>
              <a:rPr lang="en-US" altLang="zh-CN" sz="2600" dirty="0">
                <a:latin typeface="微软雅黑" panose="020B0503020204020204" pitchFamily="34" charset="-122"/>
                <a:ea typeface="微软雅黑" panose="020B0503020204020204" pitchFamily="34" charset="-122"/>
              </a:rPr>
              <a:t>1972</a:t>
            </a:r>
          </a:p>
          <a:p>
            <a:pPr lvl="1" indent="-360000">
              <a:lnSpc>
                <a:spcPct val="160000"/>
              </a:lnSpc>
              <a:buFont typeface="Wingdings" panose="05000000000000000000" pitchFamily="2" charset="2"/>
              <a:buChar char="p"/>
            </a:pPr>
            <a:r>
              <a:rPr lang="zh-CN" altLang="en-US" sz="2100" dirty="0">
                <a:latin typeface="微软雅黑" panose="020B0503020204020204" pitchFamily="34" charset="-122"/>
                <a:ea typeface="微软雅黑" panose="020B0503020204020204" pitchFamily="34" charset="-122"/>
              </a:rPr>
              <a:t>“零增长”理论</a:t>
            </a:r>
            <a:endParaRPr lang="en-US" altLang="zh-CN" sz="2100" dirty="0">
              <a:latin typeface="微软雅黑" panose="020B0503020204020204" pitchFamily="34" charset="-122"/>
              <a:ea typeface="微软雅黑" panose="020B0503020204020204" pitchFamily="34" charset="-122"/>
            </a:endParaRPr>
          </a:p>
          <a:p>
            <a:pPr lvl="1" indent="-360000">
              <a:lnSpc>
                <a:spcPct val="160000"/>
              </a:lnSpc>
              <a:buFont typeface="Wingdings" panose="05000000000000000000" pitchFamily="2" charset="2"/>
              <a:buChar char="p"/>
            </a:pPr>
            <a:r>
              <a:rPr lang="zh-CN" altLang="en-US" sz="2100" dirty="0">
                <a:latin typeface="微软雅黑" panose="020B0503020204020204" pitchFamily="34" charset="-122"/>
                <a:ea typeface="微软雅黑" panose="020B0503020204020204" pitchFamily="34" charset="-122"/>
              </a:rPr>
              <a:t>从无限增长到可持续增长，并把增长限制在地球可以承载的限度之内</a:t>
            </a:r>
            <a:endParaRPr lang="en-US" altLang="zh-CN" sz="21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n"/>
            </a:pPr>
            <a:r>
              <a:rPr lang="zh-CN" altLang="en-US" sz="2600" dirty="0">
                <a:latin typeface="微软雅黑" panose="020B0503020204020204" pitchFamily="34" charset="-122"/>
                <a:ea typeface="微软雅黑" panose="020B0503020204020204" pitchFamily="34" charset="-122"/>
              </a:rPr>
              <a:t>全球觉醒</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人类环境宣言</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，联合国人类环境会议，</a:t>
            </a:r>
            <a:r>
              <a:rPr lang="en-US" altLang="zh-CN" sz="2600" dirty="0">
                <a:latin typeface="微软雅黑" panose="020B0503020204020204" pitchFamily="34" charset="-122"/>
                <a:ea typeface="微软雅黑" panose="020B0503020204020204" pitchFamily="34" charset="-122"/>
              </a:rPr>
              <a:t>1972</a:t>
            </a:r>
          </a:p>
          <a:p>
            <a:pPr marL="342900" indent="-342900">
              <a:lnSpc>
                <a:spcPct val="150000"/>
              </a:lnSpc>
              <a:buFont typeface="Wingdings" panose="05000000000000000000" pitchFamily="2" charset="2"/>
              <a:buChar char="n"/>
            </a:pPr>
            <a:r>
              <a:rPr lang="zh-CN" altLang="en-US" sz="2600" dirty="0">
                <a:latin typeface="微软雅黑" panose="020B0503020204020204" pitchFamily="34" charset="-122"/>
                <a:ea typeface="微软雅黑" panose="020B0503020204020204" pitchFamily="34" charset="-122"/>
              </a:rPr>
              <a:t>概念提出</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我们共同的未来</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，世界环境与发展委员会，</a:t>
            </a:r>
            <a:r>
              <a:rPr lang="en-US" altLang="zh-CN" sz="2600" dirty="0">
                <a:latin typeface="微软雅黑" panose="020B0503020204020204" pitchFamily="34" charset="-122"/>
                <a:ea typeface="微软雅黑" panose="020B0503020204020204" pitchFamily="34" charset="-122"/>
              </a:rPr>
              <a:t>1987</a:t>
            </a:r>
          </a:p>
          <a:p>
            <a:pPr lvl="1" indent="-360000">
              <a:lnSpc>
                <a:spcPct val="160000"/>
              </a:lnSpc>
              <a:buFont typeface="Wingdings" panose="05000000000000000000" pitchFamily="2" charset="2"/>
              <a:buChar char="p"/>
            </a:pPr>
            <a:r>
              <a:rPr lang="zh-CN" altLang="en-US" sz="2300" dirty="0">
                <a:latin typeface="微软雅黑" panose="020B0503020204020204" pitchFamily="34" charset="-122"/>
                <a:ea typeface="微软雅黑" panose="020B0503020204020204" pitchFamily="34" charset="-122"/>
              </a:rPr>
              <a:t>“满足当代人需要又不危及后代人满足其需要的发展。”</a:t>
            </a:r>
            <a:endParaRPr lang="en-US" altLang="zh-CN" sz="2300" dirty="0">
              <a:latin typeface="微软雅黑" panose="020B0503020204020204" pitchFamily="34" charset="-122"/>
              <a:ea typeface="微软雅黑" panose="020B0503020204020204" pitchFamily="34" charset="-122"/>
            </a:endParaRPr>
          </a:p>
          <a:p>
            <a:pPr marL="342900" indent="-342900">
              <a:lnSpc>
                <a:spcPct val="160000"/>
              </a:lnSpc>
              <a:buFont typeface="Wingdings" panose="05000000000000000000" pitchFamily="2" charset="2"/>
              <a:buChar char="n"/>
            </a:pPr>
            <a:r>
              <a:rPr lang="zh-CN" altLang="en-US" sz="2600" dirty="0">
                <a:latin typeface="微软雅黑" panose="020B0503020204020204" pitchFamily="34" charset="-122"/>
                <a:ea typeface="微软雅黑" panose="020B0503020204020204" pitchFamily="34" charset="-122"/>
              </a:rPr>
              <a:t>历史一步</a:t>
            </a:r>
            <a:r>
              <a:rPr lang="en-US" altLang="zh-CN" sz="2600" dirty="0">
                <a:latin typeface="微软雅黑" panose="020B0503020204020204" pitchFamily="34" charset="-122"/>
                <a:ea typeface="微软雅黑" panose="020B0503020204020204" pitchFamily="34" charset="-122"/>
              </a:rPr>
              <a:t>——《21</a:t>
            </a:r>
            <a:r>
              <a:rPr lang="zh-CN" altLang="en-US" sz="2600" dirty="0">
                <a:latin typeface="微软雅黑" panose="020B0503020204020204" pitchFamily="34" charset="-122"/>
                <a:ea typeface="微软雅黑" panose="020B0503020204020204" pitchFamily="34" charset="-122"/>
              </a:rPr>
              <a:t>世纪议程</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，联合国环境与发展大会，</a:t>
            </a:r>
            <a:r>
              <a:rPr lang="en-US" altLang="zh-CN" sz="2600" dirty="0">
                <a:latin typeface="微软雅黑" panose="020B0503020204020204" pitchFamily="34" charset="-122"/>
                <a:ea typeface="微软雅黑" panose="020B0503020204020204" pitchFamily="34" charset="-122"/>
              </a:rPr>
              <a:t>1992</a:t>
            </a:r>
          </a:p>
          <a:p>
            <a:pPr lvl="1" indent="-360000">
              <a:lnSpc>
                <a:spcPct val="160000"/>
              </a:lnSpc>
              <a:buFont typeface="Wingdings" panose="05000000000000000000" pitchFamily="2" charset="2"/>
              <a:buChar char="p"/>
            </a:pPr>
            <a:r>
              <a:rPr lang="zh-CN" altLang="en-US" sz="2300" dirty="0">
                <a:latin typeface="微软雅黑" panose="020B0503020204020204" pitchFamily="34" charset="-122"/>
                <a:ea typeface="微软雅黑" panose="020B0503020204020204" pitchFamily="34" charset="-122"/>
              </a:rPr>
              <a:t>建立“可持续发展委员会”</a:t>
            </a:r>
            <a:endParaRPr lang="en-US" altLang="zh-CN" sz="2400"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8743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可持续发展的系统观</a:t>
            </a:r>
            <a:r>
              <a:rPr lang="en-US" altLang="zh-CN" dirty="0"/>
              <a:t>——</a:t>
            </a:r>
            <a:r>
              <a:rPr lang="zh-CN" altLang="en-US" dirty="0"/>
              <a:t>概念与内涵</a:t>
            </a:r>
          </a:p>
        </p:txBody>
      </p:sp>
      <p:sp>
        <p:nvSpPr>
          <p:cNvPr id="4" name="灯片编号占位符 3"/>
          <p:cNvSpPr>
            <a:spLocks noGrp="1"/>
          </p:cNvSpPr>
          <p:nvPr>
            <p:ph type="sldNum" sz="quarter" idx="12"/>
          </p:nvPr>
        </p:nvSpPr>
        <p:spPr/>
        <p:txBody>
          <a:bodyPr/>
          <a:lstStyle/>
          <a:p>
            <a:fld id="{EE5DA195-227C-46EF-A8A8-131AD85CB2AA}" type="slidenum">
              <a:rPr lang="zh-CN" altLang="en-US" smtClean="0"/>
              <a:pPr/>
              <a:t>9</a:t>
            </a:fld>
            <a:endParaRPr lang="zh-CN" altLang="en-US" dirty="0"/>
          </a:p>
        </p:txBody>
      </p:sp>
      <p:sp>
        <p:nvSpPr>
          <p:cNvPr id="6" name="Rectangle 3">
            <a:extLst>
              <a:ext uri="{FF2B5EF4-FFF2-40B4-BE49-F238E27FC236}">
                <a16:creationId xmlns:a16="http://schemas.microsoft.com/office/drawing/2014/main" id="{0CCAC3CC-52C3-7AC7-2B01-122381BCEDE8}"/>
              </a:ext>
            </a:extLst>
          </p:cNvPr>
          <p:cNvSpPr>
            <a:spLocks noGrp="1" noChangeArrowheads="1"/>
          </p:cNvSpPr>
          <p:nvPr/>
        </p:nvSpPr>
        <p:spPr bwMode="auto">
          <a:xfrm>
            <a:off x="764394" y="1252771"/>
            <a:ext cx="10937654" cy="476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endParaRPr lang="zh-CN" altLang="en-US" sz="2000" dirty="0">
              <a:solidFill>
                <a:schemeClr val="accent1">
                  <a:lumMod val="75000"/>
                </a:schemeClr>
              </a:solidFill>
              <a:latin typeface="微软雅黑" panose="020B0503020204020204" pitchFamily="34" charset="-122"/>
              <a:ea typeface="微软雅黑" panose="020B0503020204020204" pitchFamily="34" charset="-122"/>
            </a:endParaRPr>
          </a:p>
          <a:p>
            <a:pPr>
              <a:buNone/>
            </a:pPr>
            <a:r>
              <a:rPr kumimoji="1" lang="en-US" altLang="zh-CN"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					</a:t>
            </a:r>
            <a:r>
              <a:rPr kumimoji="1" lang="zh-CN" altLang="en-US"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生产数量上的增加</a:t>
            </a:r>
          </a:p>
          <a:p>
            <a:pPr>
              <a:buNone/>
            </a:pPr>
            <a:r>
              <a:rPr kumimoji="1" lang="zh-CN" altLang="en-US"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发展应是一个广泛的概念：</a:t>
            </a:r>
            <a:r>
              <a:rPr kumimoji="1" lang="en-US" altLang="zh-CN"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	</a:t>
            </a:r>
            <a:r>
              <a:rPr kumimoji="1" lang="zh-CN" altLang="en-US"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社会状态的改善</a:t>
            </a:r>
            <a:r>
              <a:rPr kumimoji="1" lang="en-US" altLang="zh-CN"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		</a:t>
            </a:r>
            <a:r>
              <a:rPr kumimoji="1" lang="zh-CN" altLang="en-US"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凸显良性发展</a:t>
            </a:r>
          </a:p>
          <a:p>
            <a:pPr>
              <a:buNone/>
            </a:pPr>
            <a:r>
              <a:rPr kumimoji="1" lang="zh-CN" altLang="en-US"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（发展的广义性）</a:t>
            </a:r>
            <a:r>
              <a:rPr kumimoji="1" lang="en-US" altLang="zh-CN"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		</a:t>
            </a:r>
            <a:r>
              <a:rPr kumimoji="1" lang="zh-CN" altLang="en-US"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政治行政体制的进步</a:t>
            </a:r>
          </a:p>
          <a:p>
            <a:pPr>
              <a:buFont typeface="Wingdings" panose="05000000000000000000" pitchFamily="2" charset="2"/>
              <a:buNone/>
            </a:pPr>
            <a:endParaRPr kumimoji="1" lang="zh-CN" altLang="en-US"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endParaRPr>
          </a:p>
          <a:p>
            <a:pPr>
              <a:buNone/>
            </a:pPr>
            <a:r>
              <a:rPr kumimoji="1" lang="en-US" altLang="zh-CN"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				</a:t>
            </a:r>
            <a:r>
              <a:rPr kumimoji="1" lang="zh-CN" altLang="en-US"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经济因素</a:t>
            </a:r>
            <a:r>
              <a:rPr kumimoji="1" lang="en-US" altLang="zh-CN"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a:t>
            </a:r>
            <a:r>
              <a:rPr kumimoji="1" lang="zh-CN" altLang="en-US"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效益大于成本</a:t>
            </a:r>
          </a:p>
          <a:p>
            <a:pPr>
              <a:buNone/>
            </a:pPr>
            <a:r>
              <a:rPr kumimoji="1" lang="zh-CN" altLang="en-US"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发展不是无约束的：</a:t>
            </a:r>
            <a:r>
              <a:rPr kumimoji="1" lang="en-US" altLang="zh-CN"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	</a:t>
            </a:r>
            <a:r>
              <a:rPr kumimoji="1" lang="zh-CN" altLang="en-US"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社会因素</a:t>
            </a:r>
            <a:r>
              <a:rPr kumimoji="1" lang="en-US" altLang="zh-CN"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a:t>
            </a:r>
            <a:r>
              <a:rPr kumimoji="1" lang="zh-CN" altLang="en-US"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不违反基于传统、伦理、宗教、习惯等形成的社会准则</a:t>
            </a:r>
          </a:p>
          <a:p>
            <a:pPr>
              <a:buNone/>
            </a:pPr>
            <a:r>
              <a:rPr kumimoji="1" lang="zh-CN" altLang="en-US"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（发展的约束性）</a:t>
            </a:r>
            <a:r>
              <a:rPr kumimoji="1" lang="en-US" altLang="zh-CN"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	</a:t>
            </a:r>
            <a:r>
              <a:rPr kumimoji="1" lang="zh-CN" altLang="en-US"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生态因素</a:t>
            </a:r>
            <a:r>
              <a:rPr kumimoji="1" lang="en-US" altLang="zh-CN"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a:t>
            </a:r>
            <a:r>
              <a:rPr kumimoji="1" lang="zh-CN" altLang="en-US"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不破坏生态平衡</a:t>
            </a:r>
          </a:p>
          <a:p>
            <a:pPr>
              <a:buFont typeface="Wingdings" panose="05000000000000000000" pitchFamily="2" charset="2"/>
              <a:buNone/>
            </a:pPr>
            <a:r>
              <a:rPr kumimoji="1" lang="zh-CN" altLang="en-US" sz="2100" dirty="0">
                <a:solidFill>
                  <a:schemeClr val="accent1">
                    <a:lumMod val="75000"/>
                  </a:schemeClr>
                </a:solidFill>
                <a:latin typeface="微软雅黑" panose="020B0503020204020204" pitchFamily="34" charset="-122"/>
                <a:ea typeface="微软雅黑" panose="020B0503020204020204" pitchFamily="34" charset="-122"/>
                <a:sym typeface="Calibri" panose="020F0502020204030204" pitchFamily="34" charset="0"/>
              </a:rPr>
              <a:t>                                      </a:t>
            </a:r>
          </a:p>
          <a:p>
            <a:pPr>
              <a:buFont typeface="Wingdings" panose="05000000000000000000" pitchFamily="2" charset="2"/>
              <a:buNone/>
            </a:pP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人类社会物质财富的增长（增长的程度和方式）是人类社会发展能持续下去的根本要素</a:t>
            </a:r>
          </a:p>
        </p:txBody>
      </p:sp>
      <p:sp>
        <p:nvSpPr>
          <p:cNvPr id="7" name="AutoShape 6">
            <a:extLst>
              <a:ext uri="{FF2B5EF4-FFF2-40B4-BE49-F238E27FC236}">
                <a16:creationId xmlns:a16="http://schemas.microsoft.com/office/drawing/2014/main" id="{52D91E77-D85B-DC86-3433-733793AC74AE}"/>
              </a:ext>
            </a:extLst>
          </p:cNvPr>
          <p:cNvSpPr>
            <a:spLocks/>
          </p:cNvSpPr>
          <p:nvPr/>
        </p:nvSpPr>
        <p:spPr bwMode="auto">
          <a:xfrm>
            <a:off x="4200411" y="1720141"/>
            <a:ext cx="136187" cy="1058146"/>
          </a:xfrm>
          <a:prstGeom prst="leftBrace">
            <a:avLst>
              <a:gd name="adj1" fmla="val 142777"/>
              <a:gd name="adj2" fmla="val 50000"/>
            </a:avLst>
          </a:prstGeom>
          <a:noFill/>
          <a:ln w="9525">
            <a:solidFill>
              <a:srgbClr val="194B8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endParaRPr lang="zh-CN" altLang="en-US"/>
          </a:p>
        </p:txBody>
      </p:sp>
      <p:sp>
        <p:nvSpPr>
          <p:cNvPr id="8" name="AutoShape 6">
            <a:extLst>
              <a:ext uri="{FF2B5EF4-FFF2-40B4-BE49-F238E27FC236}">
                <a16:creationId xmlns:a16="http://schemas.microsoft.com/office/drawing/2014/main" id="{C2DFAA24-F061-AAFF-E4C6-5BF5FB80D037}"/>
              </a:ext>
            </a:extLst>
          </p:cNvPr>
          <p:cNvSpPr>
            <a:spLocks/>
          </p:cNvSpPr>
          <p:nvPr/>
        </p:nvSpPr>
        <p:spPr bwMode="auto">
          <a:xfrm>
            <a:off x="3271847" y="3347478"/>
            <a:ext cx="208772" cy="908358"/>
          </a:xfrm>
          <a:prstGeom prst="leftBrace">
            <a:avLst>
              <a:gd name="adj1" fmla="val 142777"/>
              <a:gd name="adj2" fmla="val 50000"/>
            </a:avLst>
          </a:prstGeom>
          <a:noFill/>
          <a:ln w="9525">
            <a:solidFill>
              <a:srgbClr val="194B8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endParaRPr lang="zh-CN" altLang="en-US"/>
          </a:p>
        </p:txBody>
      </p:sp>
    </p:spTree>
    <p:extLst>
      <p:ext uri="{BB962C8B-B14F-4D97-AF65-F5344CB8AC3E}">
        <p14:creationId xmlns:p14="http://schemas.microsoft.com/office/powerpoint/2010/main" val="374272925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28351</TotalTime>
  <Words>5633</Words>
  <Application>Microsoft Office PowerPoint</Application>
  <PresentationFormat>宽屏</PresentationFormat>
  <Paragraphs>520</Paragraphs>
  <Slides>53</Slides>
  <Notes>22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53</vt:i4>
      </vt:variant>
    </vt:vector>
  </HeadingPairs>
  <TitlesOfParts>
    <vt:vector size="69" baseType="lpstr">
      <vt:lpstr>Microsoft YaHei UI</vt:lpstr>
      <vt:lpstr>等线</vt:lpstr>
      <vt:lpstr>等线 Light</vt:lpstr>
      <vt:lpstr>华文楷体</vt:lpstr>
      <vt:lpstr>华文新魏</vt:lpstr>
      <vt:lpstr>楷体</vt:lpstr>
      <vt:lpstr>Microsoft YaHei</vt:lpstr>
      <vt:lpstr>Microsoft YaHei</vt:lpstr>
      <vt:lpstr>微软雅黑 Light</vt:lpstr>
      <vt:lpstr>Arial</vt:lpstr>
      <vt:lpstr>Impact</vt:lpstr>
      <vt:lpstr>Segoe UI</vt:lpstr>
      <vt:lpstr>Segoe UI Light</vt:lpstr>
      <vt:lpstr>Tahoma</vt:lpstr>
      <vt:lpstr>Wingdings</vt:lpstr>
      <vt:lpstr>Office 主题​​</vt:lpstr>
      <vt:lpstr>工程概论 第6章 环境与可持续发展</vt:lpstr>
      <vt:lpstr>教学内容</vt:lpstr>
      <vt:lpstr>PowerPoint 演示文稿</vt:lpstr>
      <vt:lpstr>古代可持续发展思想的萌生</vt:lpstr>
      <vt:lpstr>古代可持续发展思想的萌生</vt:lpstr>
      <vt:lpstr>近代可持续发展思想的升华</vt:lpstr>
      <vt:lpstr>近代可持续发展思想的升华</vt:lpstr>
      <vt:lpstr>现代可持续发展思想的产生</vt:lpstr>
      <vt:lpstr>可持续发展的系统观——概念与内涵</vt:lpstr>
      <vt:lpstr>可持续发展的系统观——基本思想</vt:lpstr>
      <vt:lpstr>可持续发展的系统观——基本原则</vt:lpstr>
      <vt:lpstr>可持续发展系统——框架</vt:lpstr>
      <vt:lpstr>可持续发展的系统框架体系</vt:lpstr>
      <vt:lpstr>可持续发展的系统框架体系</vt:lpstr>
      <vt:lpstr>可持续发展的系统框架体系</vt:lpstr>
      <vt:lpstr>PowerPoint 演示文稿</vt:lpstr>
      <vt:lpstr>IT行业的可持续性</vt:lpstr>
      <vt:lpstr>能耗问题</vt:lpstr>
      <vt:lpstr>碳排放问题</vt:lpstr>
      <vt:lpstr>电子废弃物污染问题——更新换代</vt:lpstr>
      <vt:lpstr>电子废弃物污染问题——回收</vt:lpstr>
      <vt:lpstr>电子废弃物污染问题——环保认证</vt:lpstr>
      <vt:lpstr>IT行业的可持续性——1. 绿色计算</vt:lpstr>
      <vt:lpstr>IT行业的可持续性——1. 绿色计算</vt:lpstr>
      <vt:lpstr>IT行业的可持续性——1. 绿色计算</vt:lpstr>
      <vt:lpstr>IT行业的可持续性——1. 绿色计算</vt:lpstr>
      <vt:lpstr>IT行业的可持续性——1. 绿色计算</vt:lpstr>
      <vt:lpstr>IT行业的可持续性——1. 绿色计算</vt:lpstr>
      <vt:lpstr>IT行业的可持续性——1. 绿色计算</vt:lpstr>
      <vt:lpstr>IT行业的可持续性——1. 绿色计算</vt:lpstr>
      <vt:lpstr>IT行业的可持续性——1. 绿色计算</vt:lpstr>
      <vt:lpstr>IT行业的可持续性——1. 绿色计算</vt:lpstr>
      <vt:lpstr>IT行业的可持续性——1. 绿色计算</vt:lpstr>
      <vt:lpstr>IT行业的可持续性——1. 绿色计算</vt:lpstr>
      <vt:lpstr>IT行业的可持续性——2. 电子废弃物处理</vt:lpstr>
      <vt:lpstr>IT行业的可持续性——2. 电子废弃物处理</vt:lpstr>
      <vt:lpstr>IT行业的可持续性——2. 电子废弃物处理</vt:lpstr>
      <vt:lpstr>PowerPoint 演示文稿</vt:lpstr>
      <vt:lpstr>联合国2030年可持续发展目标</vt:lpstr>
      <vt:lpstr>联合国2030年可持续发展目标</vt:lpstr>
      <vt:lpstr>联合国2030年可持续发展目标</vt:lpstr>
      <vt:lpstr>联合国2030年可持续发展目标</vt:lpstr>
      <vt:lpstr>联合国2030年可持续发展目标</vt:lpstr>
      <vt:lpstr>联合国2030年可持续发展目标</vt:lpstr>
      <vt:lpstr>联合国2030年可持续发展目标</vt:lpstr>
      <vt:lpstr>ICT促进SDGs目标实现</vt:lpstr>
      <vt:lpstr>4个与ICT相关性最高的可持续发展目标</vt:lpstr>
      <vt:lpstr>4个与ICT相关性最高的可持续发展目标</vt:lpstr>
      <vt:lpstr>ICT促进可持续发展的三条重要路径</vt:lpstr>
      <vt:lpstr>ICT促进可持续发展的实例</vt:lpstr>
      <vt:lpstr>ICT促进可持续发展的实例</vt:lpstr>
      <vt:lpstr>本章案例分析作业</vt:lpstr>
      <vt:lpstr>本章结束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yunlei</dc:creator>
  <cp:lastModifiedBy>sun yunlei</cp:lastModifiedBy>
  <cp:revision>2103</cp:revision>
  <dcterms:created xsi:type="dcterms:W3CDTF">2020-11-28T11:27:57Z</dcterms:created>
  <dcterms:modified xsi:type="dcterms:W3CDTF">2023-05-30T02:57:36Z</dcterms:modified>
</cp:coreProperties>
</file>